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7"/>
  </p:notesMasterIdLst>
  <p:handoutMasterIdLst>
    <p:handoutMasterId r:id="rId18"/>
  </p:handoutMasterIdLst>
  <p:sldIdLst>
    <p:sldId id="259" r:id="rId5"/>
    <p:sldId id="261" r:id="rId6"/>
    <p:sldId id="297" r:id="rId7"/>
    <p:sldId id="291" r:id="rId8"/>
    <p:sldId id="292" r:id="rId9"/>
    <p:sldId id="293" r:id="rId10"/>
    <p:sldId id="294" r:id="rId11"/>
    <p:sldId id="295" r:id="rId12"/>
    <p:sldId id="296" r:id="rId13"/>
    <p:sldId id="289" r:id="rId14"/>
    <p:sldId id="298" r:id="rId15"/>
    <p:sldId id="28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428" autoAdjust="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07-09-17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07-09-17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smtClean="0"/>
              <a:t>Page title minimum of 30 points and maximum</a:t>
            </a:r>
            <a:br>
              <a:rPr lang="en-US" sz="2800" dirty="0" smtClean="0"/>
            </a:br>
            <a:r>
              <a:rPr lang="en-US" sz="2800" dirty="0" smtClean="0"/>
              <a:t>of two lines</a:t>
            </a:r>
          </a:p>
          <a:p>
            <a:pPr fontAlgn="base">
              <a:lnSpc>
                <a:spcPct val="200000"/>
              </a:lnSpc>
              <a:spcAft>
                <a:spcPts val="1200"/>
              </a:spcAft>
              <a:defRPr/>
            </a:pPr>
            <a:r>
              <a:rPr lang="en-US" sz="2600" dirty="0" smtClean="0">
                <a:solidFill>
                  <a:prstClr val="black"/>
                </a:solidFill>
              </a:rPr>
              <a:t>Main point 6 point smaller than slide title</a:t>
            </a:r>
          </a:p>
          <a:p>
            <a:pPr lvl="1">
              <a:defRPr/>
            </a:pPr>
            <a:r>
              <a:rPr lang="en-US" sz="2200" dirty="0" smtClean="0">
                <a:solidFill>
                  <a:prstClr val="black"/>
                </a:solidFill>
              </a:rPr>
              <a:t>Bullet points 4 point less than main point</a:t>
            </a:r>
          </a:p>
          <a:p>
            <a:pPr lvl="1">
              <a:defRPr/>
            </a:pPr>
            <a:r>
              <a:rPr lang="en-US" sz="2200" dirty="0" smtClean="0">
                <a:solidFill>
                  <a:prstClr val="black"/>
                </a:solidFill>
              </a:rPr>
              <a:t>Font type is Calibri</a:t>
            </a:r>
          </a:p>
          <a:p>
            <a:pPr lvl="2">
              <a:defRPr/>
            </a:pPr>
            <a:r>
              <a:rPr lang="en-US" sz="2000" dirty="0" smtClean="0">
                <a:solidFill>
                  <a:prstClr val="black"/>
                </a:solidFill>
              </a:rPr>
              <a:t>It is advised in one slide maximum 6 bullets</a:t>
            </a:r>
          </a:p>
          <a:p>
            <a:pPr lvl="3">
              <a:defRPr/>
            </a:pPr>
            <a:r>
              <a:rPr lang="en-US" sz="1800" dirty="0" smtClean="0">
                <a:solidFill>
                  <a:prstClr val="black"/>
                </a:solidFill>
              </a:rPr>
              <a:t>We recommend you use images on slides</a:t>
            </a:r>
          </a:p>
          <a:p>
            <a:pPr lvl="3">
              <a:defRPr/>
            </a:pPr>
            <a:r>
              <a:rPr lang="en-US" sz="1800" dirty="0" smtClean="0">
                <a:solidFill>
                  <a:prstClr val="black"/>
                </a:solidFill>
              </a:rPr>
              <a:t>You can change partner logos on front page</a:t>
            </a:r>
          </a:p>
          <a:p>
            <a:pPr lvl="4">
              <a:defRPr/>
            </a:pPr>
            <a:r>
              <a:rPr lang="en-US" sz="1600" dirty="0" smtClean="0">
                <a:solidFill>
                  <a:prstClr val="black"/>
                </a:solidFill>
              </a:rPr>
              <a:t>You have to duplicate this slide for more inside pages</a:t>
            </a:r>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a:p>
        </p:txBody>
      </p:sp>
    </p:spTree>
    <p:extLst>
      <p:ext uri="{BB962C8B-B14F-4D97-AF65-F5344CB8AC3E}">
        <p14:creationId xmlns:p14="http://schemas.microsoft.com/office/powerpoint/2010/main" val="57514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b="1" kern="1200" dirty="0" smtClean="0">
                <a:solidFill>
                  <a:schemeClr val="tx1"/>
                </a:solidFill>
                <a:effectLst/>
                <a:latin typeface="+mn-lt"/>
                <a:ea typeface="+mn-ea"/>
                <a:cs typeface="+mn-cs"/>
              </a:rPr>
              <a:t>Role</a:t>
            </a:r>
            <a:r>
              <a:rPr lang="en-US" sz="2800" kern="1200" dirty="0" smtClean="0">
                <a:solidFill>
                  <a:schemeClr val="tx1"/>
                </a:solidFill>
                <a:effectLst/>
                <a:latin typeface="+mn-lt"/>
                <a:ea typeface="+mn-ea"/>
                <a:cs typeface="+mn-cs"/>
              </a:rPr>
              <a:t> in deciding the preferred livestock traits to be maintained in the herd, in culling and in selling the animals?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kern="1200" dirty="0" smtClean="0">
                <a:solidFill>
                  <a:schemeClr val="tx1"/>
                </a:solidFill>
                <a:effectLst/>
                <a:latin typeface="+mn-lt"/>
                <a:ea typeface="+mn-ea"/>
                <a:cs typeface="+mn-cs"/>
              </a:rPr>
              <a:t>Why</a:t>
            </a:r>
            <a:r>
              <a:rPr lang="en-US" sz="2800" kern="1200" dirty="0" smtClean="0">
                <a:solidFill>
                  <a:schemeClr val="tx1"/>
                </a:solidFill>
                <a:effectLst/>
                <a:latin typeface="+mn-lt"/>
                <a:ea typeface="+mn-ea"/>
                <a:cs typeface="+mn-cs"/>
              </a:rPr>
              <a:t>? What are the dynamics and norms behind these patterns? E.g. are ownership of land or livestock, the division of </a:t>
            </a:r>
            <a:r>
              <a:rPr lang="en-US" sz="2800" kern="1200" dirty="0" err="1" smtClean="0">
                <a:solidFill>
                  <a:schemeClr val="tx1"/>
                </a:solidFill>
                <a:effectLst/>
                <a:latin typeface="+mn-lt"/>
                <a:ea typeface="+mn-ea"/>
                <a:cs typeface="+mn-cs"/>
              </a:rPr>
              <a:t>labour</a:t>
            </a:r>
            <a:r>
              <a:rPr lang="en-US" sz="2800" kern="1200" dirty="0" smtClean="0">
                <a:solidFill>
                  <a:schemeClr val="tx1"/>
                </a:solidFill>
                <a:effectLst/>
                <a:latin typeface="+mn-lt"/>
                <a:ea typeface="+mn-ea"/>
                <a:cs typeface="+mn-cs"/>
              </a:rPr>
              <a:t>, gendered access to diverse benefits determinants of decision-making patterns? How?</a:t>
            </a:r>
          </a:p>
          <a:p>
            <a:pPr lvl="0"/>
            <a:endParaRPr lang="en-US" sz="3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5</a:t>
            </a:fld>
            <a:endParaRPr lang="en-US"/>
          </a:p>
        </p:txBody>
      </p:sp>
    </p:spTree>
    <p:extLst>
      <p:ext uri="{BB962C8B-B14F-4D97-AF65-F5344CB8AC3E}">
        <p14:creationId xmlns:p14="http://schemas.microsoft.com/office/powerpoint/2010/main" val="2830305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2800" b="1" kern="1200" dirty="0" smtClean="0">
                <a:solidFill>
                  <a:schemeClr val="tx1"/>
                </a:solidFill>
                <a:effectLst/>
                <a:latin typeface="+mn-lt"/>
                <a:ea typeface="+mn-ea"/>
                <a:cs typeface="+mn-cs"/>
              </a:rPr>
              <a:t>Mechanisms:</a:t>
            </a:r>
            <a:r>
              <a:rPr lang="en-US" sz="2800" kern="1200" baseline="0" dirty="0" smtClean="0">
                <a:solidFill>
                  <a:schemeClr val="tx1"/>
                </a:solidFill>
                <a:effectLst/>
                <a:latin typeface="+mn-lt"/>
                <a:ea typeface="+mn-ea"/>
                <a:cs typeface="+mn-cs"/>
              </a:rPr>
              <a:t> </a:t>
            </a:r>
            <a:r>
              <a:rPr lang="en-US" sz="2800" kern="1200" dirty="0" smtClean="0">
                <a:solidFill>
                  <a:schemeClr val="tx1"/>
                </a:solidFill>
                <a:effectLst/>
                <a:latin typeface="+mn-lt"/>
                <a:ea typeface="+mn-ea"/>
                <a:cs typeface="+mn-cs"/>
              </a:rPr>
              <a:t>how can changes in breed composition of household livestock effectively enhance women’s empowerment – e.g. without disrupting the status quo in ways that may result in backlashes from other household or community members?</a:t>
            </a:r>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6</a:t>
            </a:fld>
            <a:endParaRPr lang="en-US"/>
          </a:p>
        </p:txBody>
      </p:sp>
    </p:spTree>
    <p:extLst>
      <p:ext uri="{BB962C8B-B14F-4D97-AF65-F5344CB8AC3E}">
        <p14:creationId xmlns:p14="http://schemas.microsoft.com/office/powerpoint/2010/main" val="3472054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lvl="0"/>
            <a:r>
              <a:rPr lang="en-US" sz="2800" b="1" kern="1200" dirty="0" smtClean="0">
                <a:solidFill>
                  <a:schemeClr val="tx1"/>
                </a:solidFill>
                <a:effectLst/>
                <a:latin typeface="+mn-lt"/>
                <a:ea typeface="+mn-ea"/>
                <a:cs typeface="+mn-cs"/>
              </a:rPr>
              <a:t>Process/main</a:t>
            </a:r>
            <a:r>
              <a:rPr lang="en-US" sz="2800" b="1" kern="1200" baseline="0" dirty="0" smtClean="0">
                <a:solidFill>
                  <a:schemeClr val="tx1"/>
                </a:solidFill>
                <a:effectLst/>
                <a:latin typeface="+mn-lt"/>
                <a:ea typeface="+mn-ea"/>
                <a:cs typeface="+mn-cs"/>
              </a:rPr>
              <a:t> steps </a:t>
            </a:r>
            <a:r>
              <a:rPr lang="en-US" sz="2800" kern="1200" dirty="0" smtClean="0">
                <a:solidFill>
                  <a:schemeClr val="tx1"/>
                </a:solidFill>
                <a:effectLst/>
                <a:latin typeface="+mn-lt"/>
                <a:ea typeface="+mn-ea"/>
                <a:cs typeface="+mn-cs"/>
              </a:rPr>
              <a:t>E.g. in establishing genetic improvement priorities (based on their different needs, different species preferences and different priority traits), and in choosing a genetic improvement strategy (for example, considering different impacts of gender norms on participation in community-based genetic improvement programs).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kern="1200" dirty="0" smtClean="0">
                <a:solidFill>
                  <a:schemeClr val="tx1"/>
                </a:solidFill>
                <a:effectLst/>
                <a:latin typeface="+mn-lt"/>
                <a:ea typeface="+mn-ea"/>
                <a:cs typeface="+mn-cs"/>
              </a:rPr>
              <a:t>Accommodative</a:t>
            </a:r>
            <a:r>
              <a:rPr lang="en-US" sz="2800" b="1" kern="1200" baseline="0" dirty="0" smtClean="0">
                <a:solidFill>
                  <a:schemeClr val="tx1"/>
                </a:solidFill>
                <a:effectLst/>
                <a:latin typeface="+mn-lt"/>
                <a:ea typeface="+mn-ea"/>
                <a:cs typeface="+mn-cs"/>
              </a:rPr>
              <a:t> </a:t>
            </a:r>
            <a:r>
              <a:rPr lang="en-US" sz="2800" b="1" kern="1200" baseline="0" dirty="0" err="1" smtClean="0">
                <a:solidFill>
                  <a:schemeClr val="tx1"/>
                </a:solidFill>
                <a:effectLst/>
                <a:latin typeface="+mn-lt"/>
                <a:ea typeface="+mn-ea"/>
                <a:cs typeface="+mn-cs"/>
              </a:rPr>
              <a:t>vs</a:t>
            </a:r>
            <a:r>
              <a:rPr lang="en-US" sz="2800" b="1" kern="1200" baseline="0" dirty="0" smtClean="0">
                <a:solidFill>
                  <a:schemeClr val="tx1"/>
                </a:solidFill>
                <a:effectLst/>
                <a:latin typeface="+mn-lt"/>
                <a:ea typeface="+mn-ea"/>
                <a:cs typeface="+mn-cs"/>
              </a:rPr>
              <a:t> Transformative: </a:t>
            </a:r>
            <a:r>
              <a:rPr lang="en-US" sz="2800" kern="1200" dirty="0" smtClean="0">
                <a:solidFill>
                  <a:schemeClr val="tx1"/>
                </a:solidFill>
                <a:effectLst/>
                <a:latin typeface="+mn-lt"/>
                <a:ea typeface="+mn-ea"/>
                <a:cs typeface="+mn-cs"/>
              </a:rPr>
              <a:t>E.g. Priorities: What species to focus on for a gender-equitable approach? The ones most commonly owned by women (usually smaller size and value, and kept in the house) or shall we promote women’s control over more valuable species? Trade-offs: How do we prioritize between focusing research on species that benefit women and enhance their empowerment, and species that enhance household food security? This may happen in cases when an improved breed of a species not controlled by women is introduced, with a consequent increase in the food availability in the household which entails an increase in women’s workload.    </a:t>
            </a:r>
          </a:p>
          <a:p>
            <a:pPr lvl="0"/>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7</a:t>
            </a:fld>
            <a:endParaRPr lang="en-US"/>
          </a:p>
        </p:txBody>
      </p:sp>
    </p:spTree>
    <p:extLst>
      <p:ext uri="{BB962C8B-B14F-4D97-AF65-F5344CB8AC3E}">
        <p14:creationId xmlns:p14="http://schemas.microsoft.com/office/powerpoint/2010/main" val="1297745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smtClean="0"/>
              <a:t>Page title minimum of 30 points and maximum</a:t>
            </a:r>
            <a:br>
              <a:rPr lang="en-US" sz="2800" dirty="0" smtClean="0"/>
            </a:br>
            <a:r>
              <a:rPr lang="en-US" sz="2800" dirty="0" smtClean="0"/>
              <a:t>of two lines</a:t>
            </a:r>
          </a:p>
          <a:p>
            <a:pPr fontAlgn="base">
              <a:lnSpc>
                <a:spcPct val="200000"/>
              </a:lnSpc>
              <a:spcAft>
                <a:spcPts val="1200"/>
              </a:spcAft>
              <a:defRPr/>
            </a:pPr>
            <a:r>
              <a:rPr lang="en-US" sz="2600" dirty="0" smtClean="0">
                <a:solidFill>
                  <a:prstClr val="black"/>
                </a:solidFill>
              </a:rPr>
              <a:t>Main point 6 point smaller than slide title</a:t>
            </a:r>
          </a:p>
          <a:p>
            <a:pPr lvl="1">
              <a:defRPr/>
            </a:pPr>
            <a:r>
              <a:rPr lang="en-US" sz="2200" dirty="0" smtClean="0">
                <a:solidFill>
                  <a:prstClr val="black"/>
                </a:solidFill>
              </a:rPr>
              <a:t>Bullet points 4 point less than main point</a:t>
            </a:r>
          </a:p>
          <a:p>
            <a:pPr lvl="1">
              <a:defRPr/>
            </a:pPr>
            <a:r>
              <a:rPr lang="en-US" sz="2200" dirty="0" smtClean="0">
                <a:solidFill>
                  <a:prstClr val="black"/>
                </a:solidFill>
              </a:rPr>
              <a:t>Font type is Calibri</a:t>
            </a:r>
          </a:p>
          <a:p>
            <a:pPr lvl="2">
              <a:defRPr/>
            </a:pPr>
            <a:r>
              <a:rPr lang="en-US" sz="2000" dirty="0" smtClean="0">
                <a:solidFill>
                  <a:prstClr val="black"/>
                </a:solidFill>
              </a:rPr>
              <a:t>It is advised in one slide maximum 6 bullets</a:t>
            </a:r>
          </a:p>
          <a:p>
            <a:pPr lvl="3">
              <a:defRPr/>
            </a:pPr>
            <a:r>
              <a:rPr lang="en-US" sz="1800" dirty="0" smtClean="0">
                <a:solidFill>
                  <a:prstClr val="black"/>
                </a:solidFill>
              </a:rPr>
              <a:t>We recommend you use images on slides</a:t>
            </a:r>
          </a:p>
          <a:p>
            <a:pPr lvl="3">
              <a:defRPr/>
            </a:pPr>
            <a:r>
              <a:rPr lang="en-US" sz="1800" dirty="0" smtClean="0">
                <a:solidFill>
                  <a:prstClr val="black"/>
                </a:solidFill>
              </a:rPr>
              <a:t>You can change partner logos on front page</a:t>
            </a:r>
          </a:p>
          <a:p>
            <a:pPr lvl="4">
              <a:defRPr/>
            </a:pPr>
            <a:r>
              <a:rPr lang="en-US" sz="1600" dirty="0" smtClean="0">
                <a:solidFill>
                  <a:prstClr val="black"/>
                </a:solidFill>
              </a:rPr>
              <a:t>You have to duplicate this slide for more inside pages</a:t>
            </a:r>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extLst>
      <p:ext uri="{BB962C8B-B14F-4D97-AF65-F5344CB8AC3E}">
        <p14:creationId xmlns:p14="http://schemas.microsoft.com/office/powerpoint/2010/main" val="1332291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2800" dirty="0" smtClean="0"/>
              <a:t>Page title minimum of 30 points and maximum</a:t>
            </a:r>
            <a:br>
              <a:rPr lang="en-US" sz="2800" dirty="0" smtClean="0"/>
            </a:br>
            <a:r>
              <a:rPr lang="en-US" sz="2800" dirty="0" smtClean="0"/>
              <a:t>of two lines</a:t>
            </a:r>
          </a:p>
          <a:p>
            <a:pPr fontAlgn="base">
              <a:lnSpc>
                <a:spcPct val="200000"/>
              </a:lnSpc>
              <a:spcAft>
                <a:spcPts val="1200"/>
              </a:spcAft>
              <a:defRPr/>
            </a:pPr>
            <a:r>
              <a:rPr lang="en-US" sz="2600" dirty="0" smtClean="0">
                <a:solidFill>
                  <a:prstClr val="black"/>
                </a:solidFill>
              </a:rPr>
              <a:t>Main point 6 point smaller than slide title</a:t>
            </a:r>
          </a:p>
          <a:p>
            <a:pPr lvl="1">
              <a:defRPr/>
            </a:pPr>
            <a:r>
              <a:rPr lang="en-US" sz="2200" dirty="0" smtClean="0">
                <a:solidFill>
                  <a:prstClr val="black"/>
                </a:solidFill>
              </a:rPr>
              <a:t>Bullet points 4 point less than main point</a:t>
            </a:r>
          </a:p>
          <a:p>
            <a:pPr lvl="1">
              <a:defRPr/>
            </a:pPr>
            <a:r>
              <a:rPr lang="en-US" sz="2200" dirty="0" smtClean="0">
                <a:solidFill>
                  <a:prstClr val="black"/>
                </a:solidFill>
              </a:rPr>
              <a:t>Font type is Calibri</a:t>
            </a:r>
          </a:p>
          <a:p>
            <a:pPr lvl="2">
              <a:defRPr/>
            </a:pPr>
            <a:r>
              <a:rPr lang="en-US" sz="2000" dirty="0" smtClean="0">
                <a:solidFill>
                  <a:prstClr val="black"/>
                </a:solidFill>
              </a:rPr>
              <a:t>It is advised in one slide maximum 6 bullets</a:t>
            </a:r>
          </a:p>
          <a:p>
            <a:pPr lvl="3">
              <a:defRPr/>
            </a:pPr>
            <a:r>
              <a:rPr lang="en-US" sz="1800" dirty="0" smtClean="0">
                <a:solidFill>
                  <a:prstClr val="black"/>
                </a:solidFill>
              </a:rPr>
              <a:t>We recommend you use images on slides</a:t>
            </a:r>
          </a:p>
          <a:p>
            <a:pPr lvl="3">
              <a:defRPr/>
            </a:pPr>
            <a:r>
              <a:rPr lang="en-US" sz="1800" dirty="0" smtClean="0">
                <a:solidFill>
                  <a:prstClr val="black"/>
                </a:solidFill>
              </a:rPr>
              <a:t>You can change partner logos on front page</a:t>
            </a:r>
          </a:p>
          <a:p>
            <a:pPr lvl="4">
              <a:defRPr/>
            </a:pPr>
            <a:r>
              <a:rPr lang="en-US" sz="1600" dirty="0" smtClean="0">
                <a:solidFill>
                  <a:prstClr val="black"/>
                </a:solidFill>
              </a:rPr>
              <a:t>You have to duplicate this slide for more inside pages</a:t>
            </a:r>
            <a:endParaRPr lang="en-US" sz="1600" dirty="0">
              <a:solidFill>
                <a:prstClr val="black"/>
              </a:solidFill>
            </a:endParaRPr>
          </a:p>
        </p:txBody>
      </p:sp>
      <p:sp>
        <p:nvSpPr>
          <p:cNvPr id="4" name="Slide Number Placeholder 3"/>
          <p:cNvSpPr>
            <a:spLocks noGrp="1"/>
          </p:cNvSpPr>
          <p:nvPr>
            <p:ph type="sldNum" sz="quarter" idx="10"/>
          </p:nvPr>
        </p:nvSpPr>
        <p:spPr/>
        <p:txBody>
          <a:bodyPr/>
          <a:lstStyle/>
          <a:p>
            <a:fld id="{EC6EAC7D-5A89-47C2-8ABA-56C9C2DEF7A4}" type="slidenum">
              <a:rPr lang="en-US" smtClean="0"/>
              <a:pPr/>
              <a:t>9</a:t>
            </a:fld>
            <a:endParaRPr lang="en-US"/>
          </a:p>
        </p:txBody>
      </p:sp>
    </p:spTree>
    <p:extLst>
      <p:ext uri="{BB962C8B-B14F-4D97-AF65-F5344CB8AC3E}">
        <p14:creationId xmlns:p14="http://schemas.microsoft.com/office/powerpoint/2010/main" val="383125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12</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smtClean="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smtClean="0"/>
              <a:t>Author(s)</a:t>
            </a:r>
            <a:endParaRPr lang="en-US" dirty="0"/>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smtClean="0">
                <a:solidFill>
                  <a:prstClr val="white">
                    <a:lumMod val="65000"/>
                  </a:prstClr>
                </a:solidFill>
              </a:rPr>
              <a:t>Event name, Place, Date(s)</a:t>
            </a:r>
            <a:endParaRPr lang="en-US" sz="2000" dirty="0">
              <a:solidFill>
                <a:prstClr val="white">
                  <a:lumMod val="65000"/>
                </a:prstClr>
              </a:soli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2286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title minimum of 30 points and maximum</a:t>
            </a:r>
            <a:br>
              <a:rPr lang="en-US" dirty="0" smtClean="0"/>
            </a:br>
            <a:r>
              <a:rPr lang="en-US" dirty="0" smtClean="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smtClean="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smtClean="0">
                <a:ln>
                  <a:noFill/>
                </a:ln>
                <a:solidFill>
                  <a:prstClr val="black"/>
                </a:solidFill>
                <a:effectLst/>
                <a:uLnTx/>
                <a:uFillTx/>
                <a:latin typeface="+mn-lt"/>
                <a:ea typeface="+mn-ea"/>
                <a:cs typeface="+mn-cs"/>
              </a:rPr>
              <a:t>You have to duplicate this slide for more inside pages</a:t>
            </a:r>
            <a:endParaRPr kumimoji="0" lang="en-US" sz="1600" b="0" i="0" u="none" strike="noStrike" kern="1200" cap="none" spc="0" normalizeH="0" baseline="0" noProof="0" dirty="0">
              <a:ln>
                <a:noFill/>
              </a:ln>
              <a:solidFill>
                <a:prstClr val="black"/>
              </a:solidFill>
              <a:effectLst/>
              <a:uLnTx/>
              <a:uFillTx/>
              <a:latin typeface="+mn-lt"/>
              <a:ea typeface="+mn-ea"/>
              <a:cs typeface="+mn-cs"/>
            </a:endParaRPr>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smtClean="0"/>
              <a:t>Separator Page </a:t>
            </a:r>
            <a:br>
              <a:rPr lang="en-US" dirty="0" smtClean="0"/>
            </a:br>
            <a:r>
              <a:rPr lang="en-US" dirty="0" smtClean="0"/>
              <a:t>Minimum 0f 30 point </a:t>
            </a:r>
            <a:br>
              <a:rPr lang="en-US" dirty="0" smtClean="0"/>
            </a:br>
            <a:r>
              <a:rPr lang="en-US" dirty="0" smtClean="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062134617"/>
      </p:ext>
    </p:extLst>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stretch>
            <a:fillRect/>
          </a:stretch>
        </p:blipFill>
        <p:spPr>
          <a:xfrm>
            <a:off x="0" y="0"/>
            <a:ext cx="1645089" cy="6858000"/>
          </a:xfrm>
          <a:prstGeom prst="rect">
            <a:avLst/>
          </a:prstGeom>
        </p:spPr>
      </p:pic>
      <p:sp>
        <p:nvSpPr>
          <p:cNvPr id="9" name="TextBox 8"/>
          <p:cNvSpPr txBox="1"/>
          <p:nvPr userDrawn="1"/>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smtClean="0">
                <a:ln>
                  <a:noFill/>
                </a:ln>
                <a:solidFill>
                  <a:prstClr val="white">
                    <a:lumMod val="65000"/>
                  </a:prstClr>
                </a:solidFill>
                <a:effectLst/>
                <a:uLnTx/>
                <a:uFillTx/>
                <a:latin typeface="+mn-lt"/>
                <a:ea typeface="+mj-ea"/>
                <a:cs typeface="Arial" pitchFamily="34" charset="0"/>
              </a:rPr>
              <a:t>CGIAR Research Program on Livestock</a:t>
            </a:r>
            <a:r>
              <a:rPr kumimoji="0" lang="en-US" sz="2400" b="0" i="0" u="none" strike="noStrike" kern="1200" cap="none" spc="0" normalizeH="0" baseline="0" noProof="0" dirty="0" smtClean="0">
                <a:ln>
                  <a:noFill/>
                </a:ln>
                <a:solidFill>
                  <a:prstClr val="black"/>
                </a:solidFill>
                <a:effectLst/>
                <a:uLnTx/>
                <a:uFillTx/>
                <a:latin typeface="+mn-lt"/>
                <a:ea typeface="+mj-ea"/>
                <a:cs typeface="Arial" pitchFamily="34" charset="0"/>
              </a:rPr>
              <a:t/>
            </a:r>
            <a:br>
              <a:rPr kumimoji="0" lang="en-US" sz="2400" b="0" i="0" u="none" strike="noStrike" kern="1200" cap="none" spc="0" normalizeH="0" baseline="0" noProof="0" dirty="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rPr>
              <a:t/>
            </a:r>
            <a:b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smtClean="0">
                <a:ln>
                  <a:noFill/>
                </a:ln>
                <a:solidFill>
                  <a:prstClr val="black"/>
                </a:solidFill>
                <a:effectLst/>
                <a:uLnTx/>
                <a:uFillTx/>
                <a:latin typeface="+mn-lt"/>
                <a:ea typeface="+mj-ea"/>
                <a:cs typeface="Arial" pitchFamily="34" charset="0"/>
                <a:hlinkClick r:id="rId3"/>
              </a:rPr>
              <a:t>livestock.cgiar.org</a:t>
            </a:r>
            <a:r>
              <a:rPr kumimoji="0" lang="en-US" sz="1800" b="0" i="0" u="none" strike="noStrike" kern="1200" cap="none" spc="0" normalizeH="0" baseline="0" noProof="0" dirty="0" smtClean="0">
                <a:ln>
                  <a:noFill/>
                </a:ln>
                <a:solidFill>
                  <a:prstClr val="black"/>
                </a:solidFill>
                <a:effectLst/>
                <a:uLnTx/>
                <a:uFillTx/>
                <a:latin typeface="Arial" pitchFamily="34" charset="0"/>
                <a:ea typeface="+mj-ea"/>
                <a:cs typeface="Arial" pitchFamily="34" charset="0"/>
              </a:rPr>
              <a:t/>
            </a:r>
            <a:br>
              <a:rPr kumimoji="0" lang="en-US" sz="1800" b="0" i="0" u="none" strike="noStrike" kern="1200" cap="none" spc="0" normalizeH="0" baseline="0" noProof="0" dirty="0" smtClean="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61665"/>
          </a:xfrm>
          <a:prstGeom prst="rect">
            <a:avLst/>
          </a:prstGeom>
          <a:noFill/>
        </p:spPr>
        <p:txBody>
          <a:bodyPr wrap="square" rtlCol="0">
            <a:spAutoFit/>
          </a:bodyPr>
          <a:lstStyle/>
          <a:p>
            <a:pPr algn="ctr"/>
            <a:r>
              <a:rPr lang="en-US" sz="1200" dirty="0" smtClean="0"/>
              <a:t>The </a:t>
            </a:r>
            <a:r>
              <a:rPr lang="en-US" sz="1200" b="1" dirty="0" smtClean="0"/>
              <a:t>CGIAR Research Program on Livestock </a:t>
            </a:r>
            <a:r>
              <a:rPr lang="en-US" sz="1200" dirty="0" smtClean="0"/>
              <a:t>aims to increase the productivity and profitability</a:t>
            </a:r>
            <a:r>
              <a:rPr lang="en-GB" sz="1200" kern="1200" dirty="0" smtClean="0">
                <a:solidFill>
                  <a:schemeClr val="tx1"/>
                </a:solidFill>
                <a:effectLst/>
                <a:latin typeface="+mn-lt"/>
                <a:ea typeface="+mn-ea"/>
                <a:cs typeface="+mn-cs"/>
              </a:rPr>
              <a:t> of livestock </a:t>
            </a:r>
            <a:r>
              <a:rPr lang="en-GB" sz="1200" kern="1200" dirty="0" err="1" smtClean="0">
                <a:solidFill>
                  <a:schemeClr val="tx1"/>
                </a:solidFill>
                <a:effectLst/>
                <a:latin typeface="+mn-lt"/>
                <a:ea typeface="+mn-ea"/>
                <a:cs typeface="+mn-cs"/>
              </a:rPr>
              <a:t>agri</a:t>
            </a:r>
            <a:r>
              <a:rPr lang="en-GB" sz="1200" kern="1200" dirty="0" smtClean="0">
                <a:solidFill>
                  <a:schemeClr val="tx1"/>
                </a:solidFill>
                <a:effectLst/>
                <a:latin typeface="+mn-lt"/>
                <a:ea typeface="+mn-ea"/>
                <a:cs typeface="+mn-cs"/>
              </a:rPr>
              <a:t>-food systems in sustainable ways, making meat, milk and eggs more available and affordable across the developing world</a:t>
            </a:r>
            <a:r>
              <a:rPr lang="en-US" sz="1200" dirty="0" smtClean="0"/>
              <a:t>.</a:t>
            </a:r>
            <a:endParaRPr lang="en-US" sz="1200" dirty="0"/>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smtClean="0">
                <a:solidFill>
                  <a:schemeClr val="tx1"/>
                </a:solidFill>
                <a:effectLst/>
                <a:latin typeface="+mn-lt"/>
                <a:ea typeface="+mn-ea"/>
                <a:cs typeface="Arial" charset="0"/>
              </a:rPr>
              <a:t>This presentation is licensed for use under the Creative Commons Attribution 4.0 International Licence.</a:t>
            </a:r>
            <a:endParaRPr lang="en-US" sz="1000" dirty="0" smtClean="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smtClean="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smtClean="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52" r:id="rId4"/>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52600" y="2647950"/>
            <a:ext cx="6324600" cy="685800"/>
          </a:xfrm>
        </p:spPr>
        <p:txBody>
          <a:bodyPr/>
          <a:lstStyle/>
          <a:p>
            <a:r>
              <a:rPr lang="en-US" dirty="0" smtClean="0"/>
              <a:t>Gender </a:t>
            </a:r>
            <a:r>
              <a:rPr lang="en-US" dirty="0" smtClean="0"/>
              <a:t>(and </a:t>
            </a:r>
            <a:r>
              <a:rPr lang="en-US" dirty="0" smtClean="0"/>
              <a:t>social </a:t>
            </a:r>
            <a:r>
              <a:rPr lang="en-US" dirty="0" smtClean="0"/>
              <a:t>equity)</a:t>
            </a:r>
            <a:endParaRPr lang="en-US" dirty="0"/>
          </a:p>
        </p:txBody>
      </p:sp>
      <p:sp>
        <p:nvSpPr>
          <p:cNvPr id="3" name="Text Placeholder 2"/>
          <p:cNvSpPr>
            <a:spLocks noGrp="1"/>
          </p:cNvSpPr>
          <p:nvPr>
            <p:ph type="body" sz="quarter" idx="11"/>
          </p:nvPr>
        </p:nvSpPr>
        <p:spPr/>
        <p:txBody>
          <a:bodyPr/>
          <a:lstStyle/>
          <a:p>
            <a:r>
              <a:rPr lang="en-US" dirty="0" smtClean="0"/>
              <a:t>Nicoline de Haan and the gender team</a:t>
            </a:r>
            <a:endParaRPr lang="en-US" dirty="0"/>
          </a:p>
        </p:txBody>
      </p:sp>
      <p:sp>
        <p:nvSpPr>
          <p:cNvPr id="7" name="Text Placeholder 6"/>
          <p:cNvSpPr>
            <a:spLocks noGrp="1"/>
          </p:cNvSpPr>
          <p:nvPr>
            <p:ph type="body" sz="quarter" idx="12"/>
          </p:nvPr>
        </p:nvSpPr>
        <p:spPr/>
        <p:txBody>
          <a:bodyPr/>
          <a:lstStyle/>
          <a:p>
            <a:endParaRPr lang="en-US" dirty="0"/>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95400" y="381000"/>
            <a:ext cx="7543800" cy="1143000"/>
          </a:xfrm>
        </p:spPr>
        <p:txBody>
          <a:bodyPr/>
          <a:lstStyle/>
          <a:p>
            <a:r>
              <a:rPr lang="en-US" dirty="0" smtClean="0"/>
              <a:t>The how?</a:t>
            </a:r>
            <a:endParaRPr lang="en-US" dirty="0"/>
          </a:p>
        </p:txBody>
      </p:sp>
      <p:sp>
        <p:nvSpPr>
          <p:cNvPr id="3" name="Text Placeholder 2"/>
          <p:cNvSpPr>
            <a:spLocks noGrp="1"/>
          </p:cNvSpPr>
          <p:nvPr>
            <p:ph type="body" sz="quarter" idx="12"/>
          </p:nvPr>
        </p:nvSpPr>
        <p:spPr>
          <a:xfrm>
            <a:off x="1371600" y="1524000"/>
            <a:ext cx="7467600" cy="5029200"/>
          </a:xfrm>
        </p:spPr>
        <p:txBody>
          <a:bodyPr>
            <a:normAutofit fontScale="77500" lnSpcReduction="20000"/>
          </a:bodyPr>
          <a:lstStyle/>
          <a:p>
            <a:r>
              <a:rPr lang="en-US" dirty="0" smtClean="0"/>
              <a:t>The gender strategy </a:t>
            </a:r>
          </a:p>
          <a:p>
            <a:r>
              <a:rPr lang="en-US" dirty="0" smtClean="0"/>
              <a:t>Flagships/LLAFS </a:t>
            </a:r>
          </a:p>
          <a:p>
            <a:r>
              <a:rPr lang="en-US" dirty="0" smtClean="0"/>
              <a:t>SIF: innovation call, communication, support to the </a:t>
            </a:r>
            <a:r>
              <a:rPr lang="en-US" dirty="0" smtClean="0"/>
              <a:t>flagships, country assessments  </a:t>
            </a:r>
            <a:endParaRPr lang="en-US" dirty="0" smtClean="0"/>
          </a:p>
          <a:p>
            <a:r>
              <a:rPr lang="en-US" dirty="0" smtClean="0"/>
              <a:t>Bilateral: GAAP, More Milk  </a:t>
            </a:r>
          </a:p>
          <a:p>
            <a:r>
              <a:rPr lang="en-US" dirty="0" smtClean="0"/>
              <a:t>The team</a:t>
            </a:r>
          </a:p>
          <a:p>
            <a:r>
              <a:rPr lang="en-US" dirty="0" smtClean="0"/>
              <a:t>Cap Dev: trainings </a:t>
            </a:r>
          </a:p>
          <a:p>
            <a:endParaRPr lang="en-US" dirty="0" smtClean="0"/>
          </a:p>
          <a:p>
            <a:pPr lvl="1"/>
            <a:endParaRPr lang="en-US" dirty="0"/>
          </a:p>
        </p:txBody>
      </p:sp>
    </p:spTree>
    <p:extLst>
      <p:ext uri="{BB962C8B-B14F-4D97-AF65-F5344CB8AC3E}">
        <p14:creationId xmlns:p14="http://schemas.microsoft.com/office/powerpoint/2010/main" val="749159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Outputs 2018: LLAFS and flagships</a:t>
            </a:r>
            <a:endParaRPr lang="en-US" dirty="0"/>
          </a:p>
        </p:txBody>
      </p:sp>
      <p:sp>
        <p:nvSpPr>
          <p:cNvPr id="3" name="Text Placeholder 2"/>
          <p:cNvSpPr>
            <a:spLocks noGrp="1"/>
          </p:cNvSpPr>
          <p:nvPr>
            <p:ph type="body" sz="quarter" idx="12"/>
          </p:nvPr>
        </p:nvSpPr>
        <p:spPr>
          <a:xfrm>
            <a:off x="1143000" y="4995237"/>
            <a:ext cx="7467600" cy="838200"/>
          </a:xfrm>
        </p:spPr>
        <p:txBody>
          <a:bodyPr/>
          <a:lstStyle/>
          <a:p>
            <a:r>
              <a:rPr lang="en-US" dirty="0" smtClean="0"/>
              <a:t>Integrated gender strategy, need to fill outputs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94382267"/>
              </p:ext>
            </p:extLst>
          </p:nvPr>
        </p:nvGraphicFramePr>
        <p:xfrm>
          <a:off x="1143000" y="914401"/>
          <a:ext cx="7467600" cy="3814135"/>
        </p:xfrm>
        <a:graphic>
          <a:graphicData uri="http://schemas.openxmlformats.org/drawingml/2006/table">
            <a:tbl>
              <a:tblPr>
                <a:tableStyleId>{5C22544A-7EE6-4342-B048-85BDC9FD1C3A}</a:tableStyleId>
              </a:tblPr>
              <a:tblGrid>
                <a:gridCol w="2489200"/>
                <a:gridCol w="2489200"/>
                <a:gridCol w="2489200"/>
              </a:tblGrid>
              <a:tr h="59572">
                <a:tc>
                  <a:txBody>
                    <a:bodyPr/>
                    <a:lstStyle/>
                    <a:p>
                      <a:pPr algn="ctr" fontAlgn="ctr"/>
                      <a:r>
                        <a:rPr lang="en-US" sz="600" u="none" strike="noStrike" dirty="0">
                          <a:effectLst/>
                        </a:rPr>
                        <a:t>CLUSTERS OF ACTIVITIES</a:t>
                      </a:r>
                      <a:endParaRPr lang="en-US" sz="600" b="1" i="0" u="none" strike="noStrike" dirty="0">
                        <a:solidFill>
                          <a:srgbClr val="000000"/>
                        </a:solidFill>
                        <a:effectLst/>
                        <a:latin typeface="Calibri" panose="020F0502020204030204" pitchFamily="34" charset="0"/>
                      </a:endParaRPr>
                    </a:p>
                  </a:txBody>
                  <a:tcPr marL="4945" marR="4945" marT="4945" marB="0" anchor="ctr"/>
                </a:tc>
                <a:tc>
                  <a:txBody>
                    <a:bodyPr/>
                    <a:lstStyle/>
                    <a:p>
                      <a:pPr algn="ctr" fontAlgn="ctr"/>
                      <a:r>
                        <a:rPr lang="en-US" sz="600" u="none" strike="noStrike">
                          <a:effectLst/>
                        </a:rPr>
                        <a:t>ACTIVITIES </a:t>
                      </a:r>
                      <a:endParaRPr lang="en-US" sz="600" b="1" i="0" u="none" strike="noStrike">
                        <a:solidFill>
                          <a:srgbClr val="000000"/>
                        </a:solidFill>
                        <a:effectLst/>
                        <a:latin typeface="Calibri" panose="020F0502020204030204" pitchFamily="34" charset="0"/>
                      </a:endParaRPr>
                    </a:p>
                  </a:txBody>
                  <a:tcPr marL="4945" marR="4945" marT="4945" marB="0" anchor="ctr"/>
                </a:tc>
                <a:tc>
                  <a:txBody>
                    <a:bodyPr/>
                    <a:lstStyle/>
                    <a:p>
                      <a:pPr algn="ctr" fontAlgn="ctr"/>
                      <a:r>
                        <a:rPr lang="en-US" sz="600" u="none" strike="noStrike">
                          <a:effectLst/>
                        </a:rPr>
                        <a:t>Deliverables 2018</a:t>
                      </a:r>
                      <a:endParaRPr lang="en-US" sz="600" b="1" i="0" u="none" strike="noStrike">
                        <a:solidFill>
                          <a:srgbClr val="000000"/>
                        </a:solidFill>
                        <a:effectLst/>
                        <a:latin typeface="Calibri" panose="020F0502020204030204" pitchFamily="34" charset="0"/>
                      </a:endParaRPr>
                    </a:p>
                  </a:txBody>
                  <a:tcPr marL="4945" marR="4945" marT="4945" marB="0" anchor="ctr"/>
                </a:tc>
              </a:tr>
              <a:tr h="314488">
                <a:tc rowSpan="7">
                  <a:txBody>
                    <a:bodyPr/>
                    <a:lstStyle/>
                    <a:p>
                      <a:pPr algn="ctr" fontAlgn="ctr"/>
                      <a:r>
                        <a:rPr lang="en-US" sz="1400" b="1" u="none" strike="noStrike" dirty="0">
                          <a:effectLst/>
                        </a:rPr>
                        <a:t>Cluster 2: Gender and social equity</a:t>
                      </a:r>
                      <a:r>
                        <a:rPr lang="en-US" sz="1100" u="none" strike="noStrike" dirty="0">
                          <a:effectLst/>
                        </a:rPr>
                        <a:t> </a:t>
                      </a:r>
                      <a:endParaRPr lang="en-US" sz="1100" b="1" i="0" u="none" strike="noStrike" dirty="0">
                        <a:solidFill>
                          <a:srgbClr val="000000"/>
                        </a:solidFill>
                        <a:effectLst/>
                        <a:latin typeface="Calibri" panose="020F0502020204030204" pitchFamily="34" charset="0"/>
                      </a:endParaRPr>
                    </a:p>
                  </a:txBody>
                  <a:tcPr marL="4945" marR="4945" marT="4945" marB="0" anchor="ctr"/>
                </a:tc>
                <a:tc rowSpan="4">
                  <a:txBody>
                    <a:bodyPr/>
                    <a:lstStyle/>
                    <a:p>
                      <a:pPr algn="ctr" rtl="0" fontAlgn="ctr">
                        <a:buClr>
                          <a:srgbClr val="000000"/>
                        </a:buClr>
                        <a:buSzPts val="1600"/>
                        <a:buFont typeface="Arial" panose="020B0604020202020204" pitchFamily="34" charset="0"/>
                        <a:buChar char="•"/>
                      </a:pPr>
                      <a:r>
                        <a:rPr lang="en-US" sz="1100" u="none" strike="noStrike" dirty="0">
                          <a:effectLst/>
                        </a:rPr>
                        <a:t>Packages of gender-responsive institutional and technical innovations that are known to enhance productivity and equity. </a:t>
                      </a:r>
                      <a:endParaRPr lang="en-US" sz="1100" b="0" i="0" u="none" strike="noStrike" dirty="0">
                        <a:solidFill>
                          <a:srgbClr val="000000"/>
                        </a:solidFill>
                        <a:effectLst/>
                        <a:latin typeface="Arial" panose="020B0604020202020204" pitchFamily="34" charset="0"/>
                      </a:endParaRPr>
                    </a:p>
                  </a:txBody>
                  <a:tcPr marL="4945" marR="4945" marT="4945" marB="0" anchor="ctr"/>
                </a:tc>
                <a:tc>
                  <a:txBody>
                    <a:bodyPr/>
                    <a:lstStyle/>
                    <a:p>
                      <a:pPr algn="l" fontAlgn="ctr"/>
                      <a:r>
                        <a:rPr lang="en-US" sz="1100" u="none" strike="noStrike">
                          <a:effectLst/>
                        </a:rPr>
                        <a:t>Benchmark publication on gender and livestock to identify frontiers in research and development</a:t>
                      </a:r>
                      <a:endParaRPr lang="en-US" sz="1100" b="0" i="0" u="none" strike="noStrike">
                        <a:solidFill>
                          <a:srgbClr val="000000"/>
                        </a:solidFill>
                        <a:effectLst/>
                        <a:latin typeface="Calibri" panose="020F0502020204030204" pitchFamily="34" charset="0"/>
                      </a:endParaRPr>
                    </a:p>
                  </a:txBody>
                  <a:tcPr marL="118673" marR="4945" marT="4945" marB="0" anchor="ctr"/>
                </a:tc>
              </a:tr>
              <a:tr h="236442">
                <a:tc vMerge="1">
                  <a:txBody>
                    <a:bodyPr/>
                    <a:lstStyle/>
                    <a:p>
                      <a:endParaRPr lang="en-US"/>
                    </a:p>
                  </a:txBody>
                  <a:tcPr/>
                </a:tc>
                <a:tc vMerge="1">
                  <a:txBody>
                    <a:bodyPr/>
                    <a:lstStyle/>
                    <a:p>
                      <a:endParaRPr lang="en-US"/>
                    </a:p>
                  </a:txBody>
                  <a:tcPr/>
                </a:tc>
                <a:tc>
                  <a:txBody>
                    <a:bodyPr/>
                    <a:lstStyle/>
                    <a:p>
                      <a:pPr algn="l" fontAlgn="ctr"/>
                      <a:r>
                        <a:rPr lang="en-US" sz="1100" u="none" strike="noStrike">
                          <a:effectLst/>
                        </a:rPr>
                        <a:t>Paper on linkages between gender empowerment and nutrition </a:t>
                      </a:r>
                      <a:endParaRPr lang="en-US" sz="1100" b="0" i="0" u="none" strike="noStrike">
                        <a:solidFill>
                          <a:srgbClr val="000000"/>
                        </a:solidFill>
                        <a:effectLst/>
                        <a:latin typeface="Calibri" panose="020F0502020204030204" pitchFamily="34" charset="0"/>
                      </a:endParaRPr>
                    </a:p>
                  </a:txBody>
                  <a:tcPr marL="118673" marR="4945" marT="4945" marB="0" anchor="ctr"/>
                </a:tc>
              </a:tr>
              <a:tr h="236442">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Publication on gender and empowerment as related to species and business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314488">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Paper on understanding the level of women’s engagement in agricultural innovation process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314488">
                <a:tc vMerge="1">
                  <a:txBody>
                    <a:bodyPr/>
                    <a:lstStyle/>
                    <a:p>
                      <a:endParaRPr lang="en-US"/>
                    </a:p>
                  </a:txBody>
                  <a:tcPr/>
                </a:tc>
                <a:tc rowSpan="2">
                  <a:txBody>
                    <a:bodyPr/>
                    <a:lstStyle/>
                    <a:p>
                      <a:pPr algn="ctr" rtl="0" fontAlgn="ctr">
                        <a:buClr>
                          <a:srgbClr val="000000"/>
                        </a:buClr>
                        <a:buSzPts val="1600"/>
                        <a:buFont typeface="Arial" panose="020B0604020202020204" pitchFamily="34" charset="0"/>
                        <a:buChar char="•"/>
                      </a:pPr>
                      <a:r>
                        <a:rPr lang="en-US" sz="1100" u="none" strike="noStrike" dirty="0">
                          <a:effectLst/>
                        </a:rPr>
                        <a:t>Gender-transformative approaches developed to address the root causes of gender discrimination, and their effectiveness assessed, and entry points developed within policies, such as the Livestock Master Plans developed under Cluster 1. </a:t>
                      </a:r>
                      <a:endParaRPr lang="en-US" sz="1100" b="0" i="0" u="none" strike="noStrike" dirty="0">
                        <a:solidFill>
                          <a:srgbClr val="000000"/>
                        </a:solidFill>
                        <a:effectLst/>
                        <a:latin typeface="Arial" panose="020B0604020202020204" pitchFamily="34" charset="0"/>
                      </a:endParaRPr>
                    </a:p>
                  </a:txBody>
                  <a:tcPr marL="4945" marR="4945" marT="4945" marB="0" anchor="ctr"/>
                </a:tc>
                <a:tc>
                  <a:txBody>
                    <a:bodyPr/>
                    <a:lstStyle/>
                    <a:p>
                      <a:pPr algn="l" fontAlgn="ctr"/>
                      <a:r>
                        <a:rPr lang="en-US" sz="1100" u="none" strike="noStrike" dirty="0">
                          <a:effectLst/>
                        </a:rPr>
                        <a:t>Research initiated on livestock as a core business for women for empowerment, and the implications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413852">
                <a:tc vMerge="1">
                  <a:txBody>
                    <a:bodyPr/>
                    <a:lstStyle/>
                    <a:p>
                      <a:endParaRPr lang="en-US"/>
                    </a:p>
                  </a:txBody>
                  <a:tcPr/>
                </a:tc>
                <a:tc vMerge="1">
                  <a:txBody>
                    <a:bodyPr/>
                    <a:lstStyle/>
                    <a:p>
                      <a:endParaRPr lang="en-US"/>
                    </a:p>
                  </a:txBody>
                  <a:tcPr/>
                </a:tc>
                <a:tc>
                  <a:txBody>
                    <a:bodyPr/>
                    <a:lstStyle/>
                    <a:p>
                      <a:pPr algn="l" fontAlgn="ctr"/>
                      <a:r>
                        <a:rPr lang="en-US" sz="1100" u="none" strike="noStrike" dirty="0">
                          <a:effectLst/>
                        </a:rPr>
                        <a:t>At national level work initiated on integrating gender in the livestock </a:t>
                      </a:r>
                      <a:r>
                        <a:rPr lang="en-US" sz="1100" u="none" strike="noStrike" dirty="0" err="1">
                          <a:effectLst/>
                        </a:rPr>
                        <a:t>MasterPlan</a:t>
                      </a:r>
                      <a:r>
                        <a:rPr lang="en-US" sz="1100" u="none" strike="noStrike" dirty="0">
                          <a:effectLst/>
                        </a:rPr>
                        <a:t> and development of tools</a:t>
                      </a:r>
                      <a:endParaRPr lang="en-US" sz="1100" b="0" i="0" u="none" strike="noStrike" dirty="0">
                        <a:solidFill>
                          <a:srgbClr val="000000"/>
                        </a:solidFill>
                        <a:effectLst/>
                        <a:latin typeface="Calibri" panose="020F0502020204030204" pitchFamily="34" charset="0"/>
                      </a:endParaRPr>
                    </a:p>
                  </a:txBody>
                  <a:tcPr marL="118673" marR="4945" marT="4945" marB="0" anchor="ctr"/>
                </a:tc>
              </a:tr>
              <a:tr h="548628">
                <a:tc vMerge="1">
                  <a:txBody>
                    <a:bodyPr/>
                    <a:lstStyle/>
                    <a:p>
                      <a:endParaRPr lang="en-US"/>
                    </a:p>
                  </a:txBody>
                  <a:tcPr/>
                </a:tc>
                <a:tc>
                  <a:txBody>
                    <a:bodyPr/>
                    <a:lstStyle/>
                    <a:p>
                      <a:pPr algn="l" rtl="0" fontAlgn="ctr">
                        <a:buClr>
                          <a:srgbClr val="000000"/>
                        </a:buClr>
                        <a:buSzPts val="1600"/>
                        <a:buFont typeface="Arial" panose="020B0604020202020204" pitchFamily="34" charset="0"/>
                        <a:buChar char="•"/>
                      </a:pPr>
                      <a:r>
                        <a:rPr lang="en-US" sz="1100" u="none" strike="noStrike">
                          <a:effectLst/>
                        </a:rPr>
                        <a:t>Gender-sensitive indicators and methodologies developed for assessing progress on gender strategic change (e.g. transformation of gender norms or empowerment).</a:t>
                      </a:r>
                      <a:endParaRPr lang="en-US" sz="1100" b="0" i="0" u="none" strike="noStrike">
                        <a:solidFill>
                          <a:srgbClr val="000000"/>
                        </a:solidFill>
                        <a:effectLst/>
                        <a:latin typeface="Arial" panose="020B0604020202020204" pitchFamily="34" charset="0"/>
                      </a:endParaRPr>
                    </a:p>
                  </a:txBody>
                  <a:tcPr marL="118673" marR="4945" marT="4945" marB="0" anchor="ctr"/>
                </a:tc>
                <a:tc>
                  <a:txBody>
                    <a:bodyPr/>
                    <a:lstStyle/>
                    <a:p>
                      <a:pPr algn="l" fontAlgn="ctr"/>
                      <a:r>
                        <a:rPr lang="en-US" sz="1100" u="none" strike="noStrike" dirty="0">
                          <a:effectLst/>
                        </a:rPr>
                        <a:t>Development of gender entry points (packages)  for the 4 priority countries and identification of investable options for women in livestock development through country assessments</a:t>
                      </a:r>
                      <a:endParaRPr lang="en-US" sz="1100" b="0" i="0" u="none" strike="noStrike" dirty="0">
                        <a:solidFill>
                          <a:srgbClr val="000000"/>
                        </a:solidFill>
                        <a:effectLst/>
                        <a:latin typeface="Calibri" panose="020F0502020204030204" pitchFamily="34" charset="0"/>
                      </a:endParaRPr>
                    </a:p>
                  </a:txBody>
                  <a:tcPr marL="118673" marR="4945" marT="4945" marB="0" anchor="ctr"/>
                </a:tc>
              </a:tr>
            </a:tbl>
          </a:graphicData>
        </a:graphic>
      </p:graphicFrame>
    </p:spTree>
    <p:extLst>
      <p:ext uri="{BB962C8B-B14F-4D97-AF65-F5344CB8AC3E}">
        <p14:creationId xmlns:p14="http://schemas.microsoft.com/office/powerpoint/2010/main" val="2236756323"/>
      </p:ext>
    </p:extLst>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95400" y="737937"/>
            <a:ext cx="7543800" cy="1143000"/>
          </a:xfrm>
        </p:spPr>
        <p:txBody>
          <a:bodyPr/>
          <a:lstStyle/>
          <a:p>
            <a:r>
              <a:rPr lang="en-US" dirty="0"/>
              <a:t>2</a:t>
            </a:r>
            <a:r>
              <a:rPr lang="en-US" dirty="0" smtClean="0"/>
              <a:t> entry points, with many points, into the CRP</a:t>
            </a:r>
            <a:endParaRPr lang="en-US" dirty="0"/>
          </a:p>
        </p:txBody>
      </p:sp>
      <p:sp>
        <p:nvSpPr>
          <p:cNvPr id="3" name="Text Placeholder 2"/>
          <p:cNvSpPr>
            <a:spLocks noGrp="1"/>
          </p:cNvSpPr>
          <p:nvPr>
            <p:ph type="body" sz="quarter" idx="12"/>
          </p:nvPr>
        </p:nvSpPr>
        <p:spPr>
          <a:xfrm>
            <a:off x="838200" y="1374287"/>
            <a:ext cx="3810000" cy="4953000"/>
          </a:xfrm>
        </p:spPr>
        <p:txBody>
          <a:bodyPr>
            <a:noAutofit/>
          </a:bodyPr>
          <a:lstStyle/>
          <a:p>
            <a:pPr lvl="0">
              <a:lnSpc>
                <a:spcPct val="150000"/>
              </a:lnSpc>
              <a:defRPr/>
            </a:pPr>
            <a:r>
              <a:rPr lang="en-US" sz="1800" dirty="0" smtClean="0">
                <a:solidFill>
                  <a:prstClr val="black"/>
                </a:solidFill>
              </a:rPr>
              <a:t>Closing the </a:t>
            </a:r>
            <a:r>
              <a:rPr lang="en-US" sz="1800" b="1" dirty="0" smtClean="0">
                <a:solidFill>
                  <a:prstClr val="black"/>
                </a:solidFill>
              </a:rPr>
              <a:t>livestock</a:t>
            </a:r>
            <a:r>
              <a:rPr lang="en-US" sz="1800" dirty="0" smtClean="0">
                <a:solidFill>
                  <a:prstClr val="black"/>
                </a:solidFill>
              </a:rPr>
              <a:t> gender gap - </a:t>
            </a:r>
            <a:r>
              <a:rPr lang="en-US" sz="1800" b="1" dirty="0" smtClean="0">
                <a:solidFill>
                  <a:prstClr val="black"/>
                </a:solidFill>
              </a:rPr>
              <a:t>PRODUCTIVITY</a:t>
            </a:r>
            <a:r>
              <a:rPr lang="en-US" sz="1800" dirty="0" smtClean="0">
                <a:solidFill>
                  <a:prstClr val="black"/>
                </a:solidFill>
              </a:rPr>
              <a:t>: understanding the gap (data and numbers)?</a:t>
            </a:r>
          </a:p>
          <a:p>
            <a:pPr lvl="1">
              <a:defRPr/>
            </a:pPr>
            <a:r>
              <a:rPr lang="en-US" sz="1800" dirty="0" smtClean="0">
                <a:solidFill>
                  <a:prstClr val="black"/>
                </a:solidFill>
              </a:rPr>
              <a:t>2/3 livestock keepers are women and have access to…..</a:t>
            </a:r>
          </a:p>
          <a:p>
            <a:pPr lvl="1">
              <a:defRPr/>
            </a:pPr>
            <a:r>
              <a:rPr lang="en-US" sz="1800" dirty="0" smtClean="0">
                <a:solidFill>
                  <a:prstClr val="black"/>
                </a:solidFill>
              </a:rPr>
              <a:t>As part of the solution</a:t>
            </a:r>
          </a:p>
          <a:p>
            <a:pPr marL="457200" lvl="1" indent="0">
              <a:buNone/>
              <a:defRPr/>
            </a:pPr>
            <a:r>
              <a:rPr lang="en-US" sz="1800" dirty="0" smtClean="0">
                <a:solidFill>
                  <a:prstClr val="black"/>
                </a:solidFill>
              </a:rPr>
              <a:t>but </a:t>
            </a:r>
          </a:p>
          <a:p>
            <a:pPr lvl="1">
              <a:defRPr/>
            </a:pPr>
            <a:r>
              <a:rPr lang="en-US" sz="1800" dirty="0" smtClean="0">
                <a:solidFill>
                  <a:prstClr val="black"/>
                </a:solidFill>
              </a:rPr>
              <a:t>Increasing labor/benefits – which one is it?</a:t>
            </a:r>
          </a:p>
          <a:p>
            <a:pPr lvl="0">
              <a:lnSpc>
                <a:spcPct val="150000"/>
              </a:lnSpc>
              <a:defRPr/>
            </a:pPr>
            <a:endParaRPr lang="en-US" sz="1800" dirty="0" smtClean="0">
              <a:solidFill>
                <a:prstClr val="black"/>
              </a:solidFill>
            </a:endParaRPr>
          </a:p>
        </p:txBody>
      </p:sp>
      <p:pic>
        <p:nvPicPr>
          <p:cNvPr id="4" name="Picture 3"/>
          <p:cNvPicPr>
            <a:picLocks noChangeAspect="1"/>
          </p:cNvPicPr>
          <p:nvPr/>
        </p:nvPicPr>
        <p:blipFill>
          <a:blip r:embed="rId4"/>
          <a:stretch>
            <a:fillRect/>
          </a:stretch>
        </p:blipFill>
        <p:spPr>
          <a:xfrm>
            <a:off x="5147758" y="1600199"/>
            <a:ext cx="3615241" cy="4590709"/>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dirty="0" smtClean="0"/>
          </a:p>
          <a:p>
            <a:r>
              <a:rPr lang="en-US" dirty="0" smtClean="0"/>
              <a:t>Flagship gender strategies	</a:t>
            </a:r>
            <a:endParaRPr lang="en-US" dirty="0"/>
          </a:p>
        </p:txBody>
      </p:sp>
      <p:sp>
        <p:nvSpPr>
          <p:cNvPr id="3" name="Text Placeholder 2"/>
          <p:cNvSpPr>
            <a:spLocks noGrp="1"/>
          </p:cNvSpPr>
          <p:nvPr>
            <p:ph type="body" sz="quarter" idx="12"/>
          </p:nvPr>
        </p:nvSpPr>
        <p:spPr>
          <a:xfrm>
            <a:off x="1371600" y="1905000"/>
            <a:ext cx="7467600" cy="4191000"/>
          </a:xfrm>
        </p:spPr>
        <p:txBody>
          <a:bodyPr>
            <a:normAutofit fontScale="92500" lnSpcReduction="10000"/>
          </a:bodyPr>
          <a:lstStyle/>
          <a:p>
            <a:pPr marL="0" indent="0">
              <a:buNone/>
            </a:pPr>
            <a:r>
              <a:rPr lang="en-US" dirty="0">
                <a:solidFill>
                  <a:prstClr val="black"/>
                </a:solidFill>
              </a:rPr>
              <a:t>Specifics in the flagships: how can we close the gap </a:t>
            </a:r>
          </a:p>
          <a:p>
            <a:r>
              <a:rPr lang="en-US" dirty="0" smtClean="0"/>
              <a:t>For </a:t>
            </a:r>
            <a:r>
              <a:rPr lang="en-US" dirty="0" smtClean="0"/>
              <a:t>6 years</a:t>
            </a:r>
          </a:p>
          <a:p>
            <a:r>
              <a:rPr lang="en-US" dirty="0" smtClean="0"/>
              <a:t>Research questions – to provide depth</a:t>
            </a:r>
          </a:p>
          <a:p>
            <a:r>
              <a:rPr lang="en-US" dirty="0" smtClean="0"/>
              <a:t>Funding strategy </a:t>
            </a:r>
          </a:p>
          <a:p>
            <a:r>
              <a:rPr lang="en-US" dirty="0" smtClean="0"/>
              <a:t>M&amp;E </a:t>
            </a:r>
            <a:endParaRPr lang="en-US" dirty="0"/>
          </a:p>
        </p:txBody>
      </p:sp>
    </p:spTree>
    <p:extLst>
      <p:ext uri="{BB962C8B-B14F-4D97-AF65-F5344CB8AC3E}">
        <p14:creationId xmlns:p14="http://schemas.microsoft.com/office/powerpoint/2010/main" val="1587041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a:p>
        </p:txBody>
      </p:sp>
      <p:sp>
        <p:nvSpPr>
          <p:cNvPr id="3" name="Text Placeholder 2"/>
          <p:cNvSpPr>
            <a:spLocks noGrp="1"/>
          </p:cNvSpPr>
          <p:nvPr>
            <p:ph type="body" sz="quarter" idx="12"/>
          </p:nvPr>
        </p:nvSpPr>
        <p:spPr/>
        <p:txBody>
          <a:bodyPr/>
          <a:lstStyle/>
          <a:p>
            <a:endParaRPr lang="en-US"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1905000" y="1909011"/>
            <a:ext cx="5715001" cy="3162938"/>
          </a:xfrm>
          <a:prstGeom prst="rect">
            <a:avLst/>
          </a:prstGeom>
        </p:spPr>
      </p:pic>
      <p:sp>
        <p:nvSpPr>
          <p:cNvPr id="5" name="Text Placeholder 1"/>
          <p:cNvSpPr txBox="1">
            <a:spLocks/>
          </p:cNvSpPr>
          <p:nvPr/>
        </p:nvSpPr>
        <p:spPr>
          <a:xfrm>
            <a:off x="1447800" y="381000"/>
            <a:ext cx="7543800" cy="11430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30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smtClean="0">
                <a:solidFill>
                  <a:schemeClr val="accent2">
                    <a:lumMod val="75000"/>
                  </a:schemeClr>
                </a:solidFill>
              </a:rPr>
              <a:t>Gender and genetics strategy</a:t>
            </a:r>
            <a:endParaRPr lang="en-US" dirty="0"/>
          </a:p>
        </p:txBody>
      </p:sp>
    </p:spTree>
    <p:extLst>
      <p:ext uri="{BB962C8B-B14F-4D97-AF65-F5344CB8AC3E}">
        <p14:creationId xmlns:p14="http://schemas.microsoft.com/office/powerpoint/2010/main" val="3397297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Q1</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295400" y="1371600"/>
            <a:ext cx="7467600" cy="4953000"/>
          </a:xfrm>
        </p:spPr>
        <p:txBody>
          <a:bodyPr>
            <a:normAutofit fontScale="32500" lnSpcReduction="20000"/>
          </a:bodyPr>
          <a:lstStyle/>
          <a:p>
            <a:pPr marL="0" indent="0" algn="ctr">
              <a:lnSpc>
                <a:spcPct val="120000"/>
              </a:lnSpc>
              <a:buNone/>
            </a:pPr>
            <a:r>
              <a:rPr lang="en-US" sz="6000" b="1" dirty="0" smtClean="0"/>
              <a:t>Gender </a:t>
            </a:r>
            <a:r>
              <a:rPr lang="en-US" sz="6000" b="1" dirty="0"/>
              <a:t>dynamics =&gt; livestock genetics interventions</a:t>
            </a:r>
          </a:p>
          <a:p>
            <a:pPr marL="0" lvl="0" indent="0">
              <a:lnSpc>
                <a:spcPct val="120000"/>
              </a:lnSpc>
              <a:buNone/>
            </a:pPr>
            <a:endParaRPr lang="en-US" sz="3100" dirty="0"/>
          </a:p>
          <a:p>
            <a:pPr>
              <a:lnSpc>
                <a:spcPct val="170000"/>
              </a:lnSpc>
            </a:pPr>
            <a:r>
              <a:rPr lang="en-US" sz="6400" dirty="0"/>
              <a:t>How  do gender dynamics affect the relevance of livestock genetics interventions?</a:t>
            </a:r>
          </a:p>
          <a:p>
            <a:pPr lvl="1">
              <a:lnSpc>
                <a:spcPct val="170000"/>
              </a:lnSpc>
              <a:buFont typeface="+mj-lt"/>
              <a:buAutoNum type="alphaLcParenR"/>
            </a:pPr>
            <a:r>
              <a:rPr lang="en-US" sz="5600" dirty="0"/>
              <a:t>What </a:t>
            </a:r>
            <a:r>
              <a:rPr lang="en-US" sz="5600" b="1" dirty="0"/>
              <a:t>roles</a:t>
            </a:r>
            <a:r>
              <a:rPr lang="en-US" sz="5600" dirty="0"/>
              <a:t> do women and men play in managing different species - particularly in breeding and accruing the benefits? And why? </a:t>
            </a:r>
          </a:p>
          <a:p>
            <a:pPr lvl="1">
              <a:lnSpc>
                <a:spcPct val="170000"/>
              </a:lnSpc>
              <a:buFont typeface="+mj-lt"/>
              <a:buAutoNum type="alphaLcParenR"/>
            </a:pPr>
            <a:r>
              <a:rPr lang="en-US" sz="5600" dirty="0"/>
              <a:t>What are the </a:t>
            </a:r>
            <a:r>
              <a:rPr lang="en-US" sz="5600" b="1" dirty="0"/>
              <a:t>species and then traits preferred </a:t>
            </a:r>
            <a:r>
              <a:rPr lang="en-US" sz="5600" dirty="0"/>
              <a:t>by women and men that increase the relevancy of improved breeds at household level? </a:t>
            </a:r>
          </a:p>
          <a:p>
            <a:pPr lvl="1">
              <a:lnSpc>
                <a:spcPct val="170000"/>
              </a:lnSpc>
              <a:buFont typeface="+mj-lt"/>
              <a:buAutoNum type="alphaLcParenR"/>
            </a:pPr>
            <a:r>
              <a:rPr lang="en-US" sz="5600" dirty="0"/>
              <a:t>What are the gendered opportunities and constraints affecting the </a:t>
            </a:r>
            <a:r>
              <a:rPr lang="en-US" sz="5600" b="1" dirty="0"/>
              <a:t>accessibility of improved livestock genetics</a:t>
            </a:r>
            <a:r>
              <a:rPr lang="en-US" sz="5600" dirty="0"/>
              <a:t>? </a:t>
            </a:r>
          </a:p>
        </p:txBody>
      </p:sp>
    </p:spTree>
    <p:custDataLst>
      <p:tags r:id="rId1"/>
    </p:custDataLst>
    <p:extLst>
      <p:ext uri="{BB962C8B-B14F-4D97-AF65-F5344CB8AC3E}">
        <p14:creationId xmlns:p14="http://schemas.microsoft.com/office/powerpoint/2010/main" val="2275324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Q2</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362075" y="1390650"/>
            <a:ext cx="7467600" cy="5086350"/>
          </a:xfrm>
        </p:spPr>
        <p:txBody>
          <a:bodyPr>
            <a:normAutofit fontScale="32500" lnSpcReduction="20000"/>
          </a:bodyPr>
          <a:lstStyle/>
          <a:p>
            <a:pPr marL="0" lvl="0" indent="0" algn="ctr">
              <a:lnSpc>
                <a:spcPct val="120000"/>
              </a:lnSpc>
              <a:buNone/>
            </a:pPr>
            <a:r>
              <a:rPr lang="en-US" sz="6600" b="1" dirty="0"/>
              <a:t>Livestock genetics interventions =&gt; gender dynamics</a:t>
            </a:r>
          </a:p>
          <a:p>
            <a:pPr marL="457200" lvl="1" indent="0">
              <a:lnSpc>
                <a:spcPct val="120000"/>
              </a:lnSpc>
              <a:buNone/>
            </a:pPr>
            <a:endParaRPr lang="en-US" sz="5600" dirty="0"/>
          </a:p>
          <a:p>
            <a:pPr>
              <a:lnSpc>
                <a:spcPct val="170000"/>
              </a:lnSpc>
            </a:pPr>
            <a:r>
              <a:rPr lang="en-US" sz="6400" dirty="0"/>
              <a:t>How are gender dynamics affected by the introduction of livestock </a:t>
            </a:r>
            <a:r>
              <a:rPr lang="en-US" sz="6400" dirty="0" smtClean="0"/>
              <a:t>genetics </a:t>
            </a:r>
            <a:r>
              <a:rPr lang="en-US" sz="6400" dirty="0"/>
              <a:t>interventions? </a:t>
            </a:r>
          </a:p>
          <a:p>
            <a:pPr marL="742950" indent="-280988">
              <a:lnSpc>
                <a:spcPct val="170000"/>
              </a:lnSpc>
              <a:buFont typeface="+mj-lt"/>
              <a:buAutoNum type="alphaLcParenR"/>
            </a:pPr>
            <a:r>
              <a:rPr lang="en-US" sz="5600" dirty="0"/>
              <a:t>How do improved breeds/management affect intra-household </a:t>
            </a:r>
            <a:r>
              <a:rPr lang="en-US" sz="5600" b="1" dirty="0"/>
              <a:t>workload</a:t>
            </a:r>
            <a:r>
              <a:rPr lang="en-US" sz="5600" dirty="0"/>
              <a:t>, </a:t>
            </a:r>
            <a:r>
              <a:rPr lang="en-US" sz="5600" b="1" dirty="0"/>
              <a:t>benefit</a:t>
            </a:r>
            <a:r>
              <a:rPr lang="en-US" sz="5600" dirty="0"/>
              <a:t> sharing and </a:t>
            </a:r>
            <a:r>
              <a:rPr lang="en-US" sz="5600" b="1" dirty="0"/>
              <a:t>gender dynamics</a:t>
            </a:r>
            <a:r>
              <a:rPr lang="en-US" sz="5600" dirty="0"/>
              <a:t>? </a:t>
            </a:r>
          </a:p>
          <a:p>
            <a:pPr marL="742950" lvl="2" indent="-280988">
              <a:lnSpc>
                <a:spcPct val="170000"/>
              </a:lnSpc>
              <a:buNone/>
            </a:pPr>
            <a:r>
              <a:rPr lang="en-US" sz="5600" dirty="0"/>
              <a:t>b) What are the </a:t>
            </a:r>
            <a:r>
              <a:rPr lang="en-US" sz="5600" b="1" dirty="0"/>
              <a:t>mechanisms/factors</a:t>
            </a:r>
            <a:r>
              <a:rPr lang="en-US" sz="5600" dirty="0"/>
              <a:t> that influence such changes and how can they be dealt with to support gender-equity</a:t>
            </a:r>
            <a:r>
              <a:rPr lang="en-US" sz="5600" dirty="0" smtClean="0"/>
              <a:t>? (strategic question)</a:t>
            </a:r>
            <a:endParaRPr lang="en-US" sz="5600" dirty="0"/>
          </a:p>
          <a:p>
            <a:pPr marL="800100" lvl="2" indent="0">
              <a:lnSpc>
                <a:spcPct val="120000"/>
              </a:lnSpc>
              <a:buNone/>
            </a:pPr>
            <a:endParaRPr lang="en-US" sz="5600" dirty="0"/>
          </a:p>
        </p:txBody>
      </p:sp>
    </p:spTree>
    <p:custDataLst>
      <p:tags r:id="rId1"/>
    </p:custDataLst>
    <p:extLst>
      <p:ext uri="{BB962C8B-B14F-4D97-AF65-F5344CB8AC3E}">
        <p14:creationId xmlns:p14="http://schemas.microsoft.com/office/powerpoint/2010/main" val="7084679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3600" dirty="0">
                <a:solidFill>
                  <a:schemeClr val="accent2">
                    <a:lumMod val="75000"/>
                  </a:schemeClr>
                </a:solidFill>
              </a:rPr>
              <a:t>Gender and </a:t>
            </a:r>
            <a:r>
              <a:rPr lang="en-US" sz="3600" dirty="0" smtClean="0">
                <a:solidFill>
                  <a:schemeClr val="accent2">
                    <a:lumMod val="75000"/>
                  </a:schemeClr>
                </a:solidFill>
              </a:rPr>
              <a:t>genetics strategy: Q3</a:t>
            </a:r>
            <a:endParaRPr lang="en-US" sz="3600" dirty="0">
              <a:solidFill>
                <a:schemeClr val="accent2">
                  <a:lumMod val="75000"/>
                </a:schemeClr>
              </a:solidFill>
            </a:endParaRPr>
          </a:p>
          <a:p>
            <a:endParaRPr lang="en-US" dirty="0"/>
          </a:p>
        </p:txBody>
      </p:sp>
      <p:sp>
        <p:nvSpPr>
          <p:cNvPr id="3" name="Text Placeholder 2"/>
          <p:cNvSpPr>
            <a:spLocks noGrp="1"/>
          </p:cNvSpPr>
          <p:nvPr>
            <p:ph type="body" sz="quarter" idx="12"/>
          </p:nvPr>
        </p:nvSpPr>
        <p:spPr>
          <a:xfrm>
            <a:off x="1371600" y="1371600"/>
            <a:ext cx="7467600" cy="4876800"/>
          </a:xfrm>
        </p:spPr>
        <p:txBody>
          <a:bodyPr>
            <a:normAutofit fontScale="32500" lnSpcReduction="20000"/>
          </a:bodyPr>
          <a:lstStyle/>
          <a:p>
            <a:pPr marL="0" lvl="0" indent="0" algn="ctr">
              <a:lnSpc>
                <a:spcPct val="120000"/>
              </a:lnSpc>
              <a:buNone/>
            </a:pPr>
            <a:r>
              <a:rPr lang="en-US" sz="6600" b="1" dirty="0"/>
              <a:t>Institutional arrangements =&gt; gender equitable outcomes</a:t>
            </a:r>
          </a:p>
          <a:p>
            <a:pPr marL="800100" lvl="2" indent="0">
              <a:lnSpc>
                <a:spcPct val="120000"/>
              </a:lnSpc>
              <a:buNone/>
            </a:pPr>
            <a:endParaRPr lang="en-US" sz="5600" dirty="0"/>
          </a:p>
          <a:p>
            <a:pPr>
              <a:lnSpc>
                <a:spcPct val="170000"/>
              </a:lnSpc>
            </a:pPr>
            <a:r>
              <a:rPr lang="en-US" sz="6400" dirty="0"/>
              <a:t>What institutional arrangements can ensure a gender-equitable outcome of genetics interventions?</a:t>
            </a:r>
          </a:p>
          <a:p>
            <a:pPr marL="625475" lvl="1" indent="-225425">
              <a:lnSpc>
                <a:spcPct val="170000"/>
              </a:lnSpc>
              <a:buFont typeface="+mj-lt"/>
              <a:buAutoNum type="alphaLcParenR"/>
            </a:pPr>
            <a:r>
              <a:rPr lang="en-US" sz="5600" dirty="0"/>
              <a:t>What </a:t>
            </a:r>
            <a:r>
              <a:rPr lang="en-US" sz="5600" b="1" dirty="0"/>
              <a:t>process/main steps </a:t>
            </a:r>
            <a:r>
              <a:rPr lang="en-US" sz="5600" dirty="0"/>
              <a:t>need to be put in place to guarantee a gender-responsive breeding </a:t>
            </a:r>
            <a:r>
              <a:rPr lang="en-US" sz="5600" dirty="0" err="1"/>
              <a:t>programme</a:t>
            </a:r>
            <a:r>
              <a:rPr lang="en-US" sz="5600" dirty="0"/>
              <a:t>? </a:t>
            </a:r>
          </a:p>
          <a:p>
            <a:pPr marL="625475" lvl="1" indent="-225425">
              <a:lnSpc>
                <a:spcPct val="170000"/>
              </a:lnSpc>
              <a:buFont typeface="+mj-lt"/>
              <a:buAutoNum type="alphaLcParenR"/>
            </a:pPr>
            <a:r>
              <a:rPr lang="en-US" sz="5600" dirty="0"/>
              <a:t>What </a:t>
            </a:r>
            <a:r>
              <a:rPr lang="en-US" sz="5600" b="1" dirty="0"/>
              <a:t>policy arrangements </a:t>
            </a:r>
            <a:r>
              <a:rPr lang="en-US" sz="5600" dirty="0"/>
              <a:t>can effectively facilitate women’s access to genetic material? </a:t>
            </a:r>
          </a:p>
          <a:p>
            <a:pPr marL="625475" lvl="1" indent="-225425">
              <a:lnSpc>
                <a:spcPct val="170000"/>
              </a:lnSpc>
              <a:buFont typeface="+mj-lt"/>
              <a:buAutoNum type="alphaLcParenR"/>
            </a:pPr>
            <a:r>
              <a:rPr lang="en-US" sz="5600" dirty="0"/>
              <a:t>How to balance between an </a:t>
            </a:r>
            <a:r>
              <a:rPr lang="en-US" sz="5600" b="1" dirty="0"/>
              <a:t>accommodative and a transformative </a:t>
            </a:r>
            <a:r>
              <a:rPr lang="en-US" sz="5600" dirty="0"/>
              <a:t>breeding approach when prioritizing research? (strategic question)</a:t>
            </a:r>
          </a:p>
        </p:txBody>
      </p:sp>
    </p:spTree>
    <p:custDataLst>
      <p:tags r:id="rId1"/>
    </p:custDataLst>
    <p:extLst>
      <p:ext uri="{BB962C8B-B14F-4D97-AF65-F5344CB8AC3E}">
        <p14:creationId xmlns:p14="http://schemas.microsoft.com/office/powerpoint/2010/main" val="141668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95400" y="737937"/>
            <a:ext cx="7543800" cy="1143000"/>
          </a:xfrm>
        </p:spPr>
        <p:txBody>
          <a:bodyPr/>
          <a:lstStyle/>
          <a:p>
            <a:r>
              <a:rPr lang="en-US" dirty="0" smtClean="0"/>
              <a:t>Gender and other flagship strategies</a:t>
            </a:r>
            <a:endParaRPr lang="en-US" dirty="0"/>
          </a:p>
        </p:txBody>
      </p:sp>
      <p:sp>
        <p:nvSpPr>
          <p:cNvPr id="3" name="Text Placeholder 2"/>
          <p:cNvSpPr>
            <a:spLocks noGrp="1"/>
          </p:cNvSpPr>
          <p:nvPr>
            <p:ph type="body" sz="quarter" idx="12"/>
          </p:nvPr>
        </p:nvSpPr>
        <p:spPr>
          <a:xfrm>
            <a:off x="838200" y="1374286"/>
            <a:ext cx="7467600" cy="5331313"/>
          </a:xfrm>
        </p:spPr>
        <p:txBody>
          <a:bodyPr>
            <a:normAutofit fontScale="77500" lnSpcReduction="20000"/>
          </a:bodyPr>
          <a:lstStyle/>
          <a:p>
            <a:pPr lvl="0">
              <a:lnSpc>
                <a:spcPct val="110000"/>
              </a:lnSpc>
              <a:defRPr/>
            </a:pPr>
            <a:r>
              <a:rPr lang="en-US" sz="2000" b="1" dirty="0" smtClean="0">
                <a:solidFill>
                  <a:prstClr val="black"/>
                </a:solidFill>
              </a:rPr>
              <a:t>Genetics </a:t>
            </a:r>
            <a:r>
              <a:rPr lang="en-US" sz="2000" dirty="0" smtClean="0">
                <a:solidFill>
                  <a:prstClr val="black"/>
                </a:solidFill>
              </a:rPr>
              <a:t>–  questions previous</a:t>
            </a:r>
          </a:p>
          <a:p>
            <a:pPr lvl="1">
              <a:lnSpc>
                <a:spcPct val="110000"/>
              </a:lnSpc>
              <a:defRPr/>
            </a:pPr>
            <a:r>
              <a:rPr lang="en-US" sz="2000" b="1" dirty="0" smtClean="0">
                <a:solidFill>
                  <a:prstClr val="black"/>
                </a:solidFill>
              </a:rPr>
              <a:t>Alessandra Galie </a:t>
            </a:r>
            <a:r>
              <a:rPr lang="en-US" sz="2000" dirty="0" smtClean="0">
                <a:solidFill>
                  <a:prstClr val="black"/>
                </a:solidFill>
              </a:rPr>
              <a:t>(ILRI</a:t>
            </a:r>
            <a:r>
              <a:rPr lang="en-US" sz="2000" dirty="0" smtClean="0">
                <a:solidFill>
                  <a:prstClr val="black"/>
                </a:solidFill>
              </a:rPr>
              <a:t>), Juliet </a:t>
            </a:r>
            <a:r>
              <a:rPr lang="en-US" sz="2000" dirty="0" smtClean="0">
                <a:solidFill>
                  <a:prstClr val="black"/>
                </a:solidFill>
              </a:rPr>
              <a:t>Kariuki (CO - ILRI</a:t>
            </a:r>
            <a:r>
              <a:rPr lang="en-US" sz="2000" dirty="0" smtClean="0">
                <a:solidFill>
                  <a:prstClr val="black"/>
                </a:solidFill>
              </a:rPr>
              <a:t>) and .5 post doc (ACGG and RVF) </a:t>
            </a:r>
            <a:endParaRPr lang="en-US" sz="2000" dirty="0" smtClean="0">
              <a:solidFill>
                <a:prstClr val="black"/>
              </a:solidFill>
            </a:endParaRPr>
          </a:p>
          <a:p>
            <a:pPr lvl="1">
              <a:lnSpc>
                <a:spcPct val="110000"/>
              </a:lnSpc>
              <a:defRPr/>
            </a:pPr>
            <a:endParaRPr lang="en-US" sz="2000" b="1" dirty="0" smtClean="0">
              <a:solidFill>
                <a:prstClr val="black"/>
              </a:solidFill>
            </a:endParaRPr>
          </a:p>
          <a:p>
            <a:pPr lvl="0">
              <a:lnSpc>
                <a:spcPct val="110000"/>
              </a:lnSpc>
              <a:defRPr/>
            </a:pPr>
            <a:r>
              <a:rPr lang="en-US" sz="2000" b="1" dirty="0" smtClean="0">
                <a:solidFill>
                  <a:prstClr val="black"/>
                </a:solidFill>
              </a:rPr>
              <a:t>Animal health </a:t>
            </a:r>
            <a:r>
              <a:rPr lang="en-US" sz="2000" dirty="0" smtClean="0">
                <a:solidFill>
                  <a:prstClr val="black"/>
                </a:solidFill>
              </a:rPr>
              <a:t>– as part of the solution, gender and vaccines, </a:t>
            </a:r>
            <a:r>
              <a:rPr lang="en-US" sz="2000" dirty="0" err="1" smtClean="0">
                <a:solidFill>
                  <a:prstClr val="black"/>
                </a:solidFill>
              </a:rPr>
              <a:t>ppr</a:t>
            </a:r>
            <a:r>
              <a:rPr lang="en-US" sz="2000" dirty="0" smtClean="0">
                <a:solidFill>
                  <a:prstClr val="black"/>
                </a:solidFill>
              </a:rPr>
              <a:t> </a:t>
            </a:r>
          </a:p>
          <a:p>
            <a:pPr lvl="1">
              <a:lnSpc>
                <a:spcPct val="110000"/>
              </a:lnSpc>
              <a:defRPr/>
            </a:pPr>
            <a:r>
              <a:rPr lang="en-US" sz="2000" b="1" dirty="0" smtClean="0">
                <a:solidFill>
                  <a:prstClr val="black"/>
                </a:solidFill>
              </a:rPr>
              <a:t>Nicoline de Haan </a:t>
            </a:r>
            <a:r>
              <a:rPr lang="en-US" sz="2000" dirty="0" smtClean="0">
                <a:solidFill>
                  <a:prstClr val="black"/>
                </a:solidFill>
              </a:rPr>
              <a:t>(ILRI)and .5 post doc (ACGG and RVF) </a:t>
            </a:r>
            <a:endParaRPr lang="en-US" sz="2000" dirty="0">
              <a:solidFill>
                <a:prstClr val="black"/>
              </a:solidFill>
            </a:endParaRPr>
          </a:p>
          <a:p>
            <a:pPr lvl="0">
              <a:lnSpc>
                <a:spcPct val="110000"/>
              </a:lnSpc>
              <a:defRPr/>
            </a:pPr>
            <a:endParaRPr lang="en-US" sz="2000" b="1" dirty="0" smtClean="0">
              <a:solidFill>
                <a:prstClr val="black"/>
              </a:solidFill>
            </a:endParaRPr>
          </a:p>
          <a:p>
            <a:pPr lvl="0">
              <a:lnSpc>
                <a:spcPct val="110000"/>
              </a:lnSpc>
              <a:defRPr/>
            </a:pPr>
            <a:r>
              <a:rPr lang="en-US" sz="2000" b="1" dirty="0" smtClean="0">
                <a:solidFill>
                  <a:prstClr val="black"/>
                </a:solidFill>
              </a:rPr>
              <a:t>Environment </a:t>
            </a:r>
            <a:r>
              <a:rPr lang="en-US" sz="2000" dirty="0" smtClean="0">
                <a:solidFill>
                  <a:prstClr val="black"/>
                </a:solidFill>
              </a:rPr>
              <a:t>– what is so specific about gender, livestock and environment, agents of change</a:t>
            </a:r>
          </a:p>
          <a:p>
            <a:pPr lvl="1">
              <a:lnSpc>
                <a:spcPct val="110000"/>
              </a:lnSpc>
              <a:defRPr/>
            </a:pPr>
            <a:r>
              <a:rPr lang="en-US" sz="2000" b="1" dirty="0" smtClean="0">
                <a:solidFill>
                  <a:prstClr val="black"/>
                </a:solidFill>
              </a:rPr>
              <a:t>Katie Tavenner </a:t>
            </a:r>
            <a:r>
              <a:rPr lang="en-US" sz="2000" dirty="0" smtClean="0">
                <a:solidFill>
                  <a:prstClr val="black"/>
                </a:solidFill>
              </a:rPr>
              <a:t>(ILRI), Josephine Dungumaro (ILRI), Dina Najjar (ICARDA)</a:t>
            </a:r>
          </a:p>
          <a:p>
            <a:pPr>
              <a:lnSpc>
                <a:spcPct val="110000"/>
              </a:lnSpc>
              <a:defRPr/>
            </a:pPr>
            <a:endParaRPr lang="en-US" sz="2000" b="1" dirty="0" smtClean="0">
              <a:solidFill>
                <a:prstClr val="black"/>
              </a:solidFill>
            </a:endParaRPr>
          </a:p>
          <a:p>
            <a:pPr>
              <a:lnSpc>
                <a:spcPct val="110000"/>
              </a:lnSpc>
              <a:defRPr/>
            </a:pPr>
            <a:r>
              <a:rPr lang="en-US" sz="2000" b="1" dirty="0" smtClean="0">
                <a:solidFill>
                  <a:prstClr val="black"/>
                </a:solidFill>
              </a:rPr>
              <a:t>Feeds and forages </a:t>
            </a:r>
            <a:r>
              <a:rPr lang="en-US" sz="2000" dirty="0" smtClean="0">
                <a:solidFill>
                  <a:prstClr val="black"/>
                </a:solidFill>
              </a:rPr>
              <a:t>– business models and roles</a:t>
            </a:r>
          </a:p>
          <a:p>
            <a:pPr lvl="1">
              <a:lnSpc>
                <a:spcPct val="110000"/>
              </a:lnSpc>
              <a:defRPr/>
            </a:pPr>
            <a:r>
              <a:rPr lang="en-US" sz="2000" b="1" dirty="0" smtClean="0">
                <a:solidFill>
                  <a:prstClr val="black"/>
                </a:solidFill>
              </a:rPr>
              <a:t>Alessandra Galie </a:t>
            </a:r>
            <a:r>
              <a:rPr lang="en-US" sz="2000" dirty="0" smtClean="0">
                <a:solidFill>
                  <a:prstClr val="black"/>
                </a:solidFill>
              </a:rPr>
              <a:t>(ILRI), Wendy </a:t>
            </a:r>
            <a:r>
              <a:rPr lang="en-US" sz="2000" dirty="0" err="1" smtClean="0">
                <a:solidFill>
                  <a:prstClr val="black"/>
                </a:solidFill>
              </a:rPr>
              <a:t>Goedeke</a:t>
            </a:r>
            <a:r>
              <a:rPr lang="en-US" sz="2000" dirty="0" smtClean="0">
                <a:solidFill>
                  <a:prstClr val="black"/>
                </a:solidFill>
              </a:rPr>
              <a:t> (CIAT) and Birhanu Lenjiso (CO-ILRI)  </a:t>
            </a:r>
            <a:endParaRPr lang="en-US" sz="2000" dirty="0" smtClean="0">
              <a:solidFill>
                <a:prstClr val="black"/>
              </a:solidFill>
            </a:endParaRPr>
          </a:p>
          <a:p>
            <a:pPr lvl="1">
              <a:lnSpc>
                <a:spcPct val="110000"/>
              </a:lnSpc>
              <a:defRPr/>
            </a:pPr>
            <a:endParaRPr lang="en-US" sz="2000" dirty="0" smtClean="0">
              <a:solidFill>
                <a:prstClr val="black"/>
              </a:solidFill>
            </a:endParaRPr>
          </a:p>
          <a:p>
            <a:pPr>
              <a:lnSpc>
                <a:spcPct val="110000"/>
              </a:lnSpc>
              <a:defRPr/>
            </a:pPr>
            <a:r>
              <a:rPr lang="en-US" sz="2000" dirty="0" smtClean="0">
                <a:solidFill>
                  <a:prstClr val="black"/>
                </a:solidFill>
              </a:rPr>
              <a:t>Annet Mulema (ILRI) and Wole Kinati (ICARDA)</a:t>
            </a:r>
            <a:endParaRPr lang="en-US" sz="2000" dirty="0" smtClean="0">
              <a:solidFill>
                <a:prstClr val="black"/>
              </a:solidFill>
            </a:endParaRPr>
          </a:p>
          <a:p>
            <a:pPr>
              <a:lnSpc>
                <a:spcPct val="110000"/>
              </a:lnSpc>
              <a:defRPr/>
            </a:pPr>
            <a:endParaRPr lang="en-US" sz="2000" dirty="0" smtClean="0">
              <a:solidFill>
                <a:prstClr val="black"/>
              </a:solidFill>
            </a:endParaRPr>
          </a:p>
          <a:p>
            <a:pPr lvl="0">
              <a:lnSpc>
                <a:spcPct val="110000"/>
              </a:lnSpc>
              <a:defRPr/>
            </a:pPr>
            <a:endParaRPr lang="en-US" sz="2000" dirty="0">
              <a:solidFill>
                <a:prstClr val="black"/>
              </a:solidFill>
            </a:endParaRPr>
          </a:p>
          <a:p>
            <a:pPr lvl="0">
              <a:lnSpc>
                <a:spcPct val="150000"/>
              </a:lnSpc>
              <a:defRPr/>
            </a:pPr>
            <a:endParaRPr lang="en-US" sz="2000" dirty="0" smtClean="0">
              <a:solidFill>
                <a:prstClr val="black"/>
              </a:solidFill>
            </a:endParaRPr>
          </a:p>
        </p:txBody>
      </p:sp>
    </p:spTree>
    <p:custDataLst>
      <p:tags r:id="rId1"/>
    </p:custDataLst>
    <p:extLst>
      <p:ext uri="{BB962C8B-B14F-4D97-AF65-F5344CB8AC3E}">
        <p14:creationId xmlns:p14="http://schemas.microsoft.com/office/powerpoint/2010/main" val="27880970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1295400" y="737937"/>
            <a:ext cx="7543800" cy="1143000"/>
          </a:xfrm>
        </p:spPr>
        <p:txBody>
          <a:bodyPr/>
          <a:lstStyle/>
          <a:p>
            <a:r>
              <a:rPr lang="en-US" dirty="0" smtClean="0"/>
              <a:t>4 entry points into the CRP for 6 years </a:t>
            </a:r>
            <a:endParaRPr lang="en-US" dirty="0"/>
          </a:p>
        </p:txBody>
      </p:sp>
      <p:sp>
        <p:nvSpPr>
          <p:cNvPr id="3" name="Text Placeholder 2"/>
          <p:cNvSpPr>
            <a:spLocks noGrp="1"/>
          </p:cNvSpPr>
          <p:nvPr>
            <p:ph type="body" sz="quarter" idx="12"/>
          </p:nvPr>
        </p:nvSpPr>
        <p:spPr>
          <a:xfrm>
            <a:off x="838200" y="1374286"/>
            <a:ext cx="7467600" cy="5178913"/>
          </a:xfrm>
        </p:spPr>
        <p:txBody>
          <a:bodyPr>
            <a:normAutofit fontScale="92500" lnSpcReduction="20000"/>
          </a:bodyPr>
          <a:lstStyle/>
          <a:p>
            <a:pPr lvl="0">
              <a:lnSpc>
                <a:spcPct val="150000"/>
              </a:lnSpc>
              <a:defRPr/>
            </a:pPr>
            <a:r>
              <a:rPr lang="en-US" sz="2000" dirty="0" smtClean="0">
                <a:solidFill>
                  <a:prstClr val="black"/>
                </a:solidFill>
              </a:rPr>
              <a:t>Closing the </a:t>
            </a:r>
            <a:r>
              <a:rPr lang="en-US" sz="2000" b="1" dirty="0" smtClean="0">
                <a:solidFill>
                  <a:prstClr val="black"/>
                </a:solidFill>
              </a:rPr>
              <a:t>livestock</a:t>
            </a:r>
            <a:r>
              <a:rPr lang="en-US" sz="2000" dirty="0" smtClean="0">
                <a:solidFill>
                  <a:prstClr val="black"/>
                </a:solidFill>
              </a:rPr>
              <a:t> gender gap – for </a:t>
            </a:r>
            <a:r>
              <a:rPr lang="en-US" sz="2000" b="1" dirty="0" smtClean="0">
                <a:solidFill>
                  <a:prstClr val="black"/>
                </a:solidFill>
              </a:rPr>
              <a:t>empowerment</a:t>
            </a:r>
          </a:p>
          <a:p>
            <a:pPr lvl="1">
              <a:defRPr/>
            </a:pPr>
            <a:r>
              <a:rPr lang="en-US" sz="2000" dirty="0" smtClean="0">
                <a:solidFill>
                  <a:prstClr val="black"/>
                </a:solidFill>
              </a:rPr>
              <a:t>Happening within the flagships </a:t>
            </a:r>
          </a:p>
          <a:p>
            <a:pPr lvl="1">
              <a:defRPr/>
            </a:pPr>
            <a:endParaRPr lang="en-US" sz="2000" dirty="0">
              <a:solidFill>
                <a:prstClr val="black"/>
              </a:solidFill>
            </a:endParaRPr>
          </a:p>
          <a:p>
            <a:pPr marL="57150" indent="0">
              <a:buNone/>
              <a:defRPr/>
            </a:pPr>
            <a:r>
              <a:rPr lang="en-US" sz="2000" b="1" dirty="0" smtClean="0">
                <a:solidFill>
                  <a:prstClr val="black"/>
                </a:solidFill>
              </a:rPr>
              <a:t>STRATEGIC </a:t>
            </a:r>
            <a:r>
              <a:rPr lang="en-US" sz="2000" dirty="0" smtClean="0">
                <a:solidFill>
                  <a:prstClr val="black"/>
                </a:solidFill>
              </a:rPr>
              <a:t>(needs to be refined)</a:t>
            </a:r>
          </a:p>
          <a:p>
            <a:pPr lvl="1">
              <a:defRPr/>
            </a:pPr>
            <a:r>
              <a:rPr lang="en-US" sz="2000" dirty="0" smtClean="0">
                <a:solidFill>
                  <a:prstClr val="black"/>
                </a:solidFill>
              </a:rPr>
              <a:t>Intra- household dynamics as introduction of interventions: ownership </a:t>
            </a:r>
          </a:p>
          <a:p>
            <a:pPr lvl="1">
              <a:defRPr/>
            </a:pPr>
            <a:r>
              <a:rPr lang="en-US" sz="2000" dirty="0" smtClean="0">
                <a:solidFill>
                  <a:prstClr val="black"/>
                </a:solidFill>
              </a:rPr>
              <a:t>Livestock as a core business </a:t>
            </a:r>
          </a:p>
          <a:p>
            <a:pPr lvl="2">
              <a:defRPr/>
            </a:pPr>
            <a:r>
              <a:rPr lang="en-US" sz="1600" dirty="0" smtClean="0">
                <a:solidFill>
                  <a:prstClr val="black"/>
                </a:solidFill>
              </a:rPr>
              <a:t>Gender </a:t>
            </a:r>
            <a:r>
              <a:rPr lang="en-US" sz="1600" dirty="0">
                <a:solidFill>
                  <a:prstClr val="black"/>
                </a:solidFill>
              </a:rPr>
              <a:t>species positionality: the livestock ladder </a:t>
            </a:r>
          </a:p>
          <a:p>
            <a:pPr lvl="1">
              <a:defRPr/>
            </a:pPr>
            <a:r>
              <a:rPr lang="en-US" sz="2000" dirty="0" smtClean="0">
                <a:solidFill>
                  <a:prstClr val="black"/>
                </a:solidFill>
              </a:rPr>
              <a:t>Shifting masculinities</a:t>
            </a:r>
          </a:p>
          <a:p>
            <a:pPr lvl="1">
              <a:defRPr/>
            </a:pPr>
            <a:r>
              <a:rPr lang="en-US" sz="2000" dirty="0" smtClean="0">
                <a:solidFill>
                  <a:prstClr val="black"/>
                </a:solidFill>
              </a:rPr>
              <a:t>Nutrition, gender and livestock</a:t>
            </a:r>
            <a:endParaRPr lang="en-US" sz="2000" dirty="0">
              <a:solidFill>
                <a:prstClr val="black"/>
              </a:solidFill>
            </a:endParaRPr>
          </a:p>
          <a:p>
            <a:pPr lvl="1">
              <a:defRPr/>
            </a:pPr>
            <a:r>
              <a:rPr lang="en-US" sz="2000" dirty="0" smtClean="0">
                <a:solidFill>
                  <a:prstClr val="black"/>
                </a:solidFill>
              </a:rPr>
              <a:t>Synthesis: packages </a:t>
            </a:r>
            <a:r>
              <a:rPr lang="en-US" sz="2000" dirty="0">
                <a:solidFill>
                  <a:prstClr val="black"/>
                </a:solidFill>
              </a:rPr>
              <a:t>for </a:t>
            </a:r>
            <a:r>
              <a:rPr lang="en-US" sz="2000" dirty="0" smtClean="0">
                <a:solidFill>
                  <a:prstClr val="black"/>
                </a:solidFill>
              </a:rPr>
              <a:t>women, investments </a:t>
            </a:r>
            <a:r>
              <a:rPr lang="en-US" sz="2000" dirty="0">
                <a:solidFill>
                  <a:prstClr val="black"/>
                </a:solidFill>
              </a:rPr>
              <a:t>and trade-offs</a:t>
            </a:r>
          </a:p>
          <a:p>
            <a:pPr lvl="1">
              <a:defRPr/>
            </a:pPr>
            <a:r>
              <a:rPr lang="en-US" sz="2000" dirty="0">
                <a:solidFill>
                  <a:prstClr val="black"/>
                </a:solidFill>
              </a:rPr>
              <a:t>Lack of motivation can be because of lack of access</a:t>
            </a:r>
          </a:p>
          <a:p>
            <a:pPr lvl="1">
              <a:defRPr/>
            </a:pPr>
            <a:r>
              <a:rPr lang="en-US" sz="2000" dirty="0">
                <a:solidFill>
                  <a:prstClr val="black"/>
                </a:solidFill>
              </a:rPr>
              <a:t>Girls and </a:t>
            </a:r>
            <a:r>
              <a:rPr lang="en-US" sz="2000" dirty="0" smtClean="0">
                <a:solidFill>
                  <a:prstClr val="black"/>
                </a:solidFill>
              </a:rPr>
              <a:t>boys</a:t>
            </a:r>
          </a:p>
          <a:p>
            <a:pPr lvl="1">
              <a:defRPr/>
            </a:pPr>
            <a:r>
              <a:rPr lang="en-US" sz="2000" dirty="0" smtClean="0">
                <a:solidFill>
                  <a:prstClr val="black"/>
                </a:solidFill>
              </a:rPr>
              <a:t>At systems levels: </a:t>
            </a:r>
            <a:r>
              <a:rPr lang="en-US" sz="2000" dirty="0" smtClean="0">
                <a:solidFill>
                  <a:prstClr val="black"/>
                </a:solidFill>
              </a:rPr>
              <a:t>RHOMIS, ACGG data and Masterplans</a:t>
            </a:r>
            <a:endParaRPr lang="en-US" sz="2000" dirty="0" smtClean="0">
              <a:solidFill>
                <a:prstClr val="black"/>
              </a:solidFill>
            </a:endParaRPr>
          </a:p>
          <a:p>
            <a:pPr lvl="1">
              <a:lnSpc>
                <a:spcPct val="120000"/>
              </a:lnSpc>
              <a:defRPr/>
            </a:pPr>
            <a:r>
              <a:rPr lang="en-US" sz="2000" dirty="0" smtClean="0">
                <a:solidFill>
                  <a:prstClr val="black"/>
                </a:solidFill>
              </a:rPr>
              <a:t>WELI </a:t>
            </a:r>
          </a:p>
        </p:txBody>
      </p:sp>
    </p:spTree>
    <p:custDataLst>
      <p:tags r:id="rId1"/>
    </p:custDataLst>
    <p:extLst>
      <p:ext uri="{BB962C8B-B14F-4D97-AF65-F5344CB8AC3E}">
        <p14:creationId xmlns:p14="http://schemas.microsoft.com/office/powerpoint/2010/main" val="1073715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8.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85590-8B73-4576-93CE-79ECAF74AFC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9f5e9607-a28b-487e-b093-da60e75ee109"/>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livestockcrp_powerpoint_template</Template>
  <TotalTime>0</TotalTime>
  <Words>983</Words>
  <Application>Microsoft Office PowerPoint</Application>
  <PresentationFormat>On-screen Show (4:3)</PresentationFormat>
  <Paragraphs>126</Paragraphs>
  <Slides>12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2017-09-06T12:19:32Z</dcterms:created>
  <dcterms:modified xsi:type="dcterms:W3CDTF">2017-09-07T08:20:40Z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